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04"/>
  </p:notesMasterIdLst>
  <p:handoutMasterIdLst>
    <p:handoutMasterId r:id="rId105"/>
  </p:handoutMasterIdLst>
  <p:sldIdLst>
    <p:sldId id="340" r:id="rId2"/>
    <p:sldId id="596" r:id="rId3"/>
    <p:sldId id="637" r:id="rId4"/>
    <p:sldId id="640" r:id="rId5"/>
    <p:sldId id="641" r:id="rId6"/>
    <p:sldId id="642" r:id="rId7"/>
    <p:sldId id="645" r:id="rId8"/>
    <p:sldId id="598" r:id="rId9"/>
    <p:sldId id="643" r:id="rId10"/>
    <p:sldId id="644" r:id="rId11"/>
    <p:sldId id="599" r:id="rId12"/>
    <p:sldId id="638" r:id="rId13"/>
    <p:sldId id="600" r:id="rId14"/>
    <p:sldId id="629" r:id="rId15"/>
    <p:sldId id="646" r:id="rId16"/>
    <p:sldId id="602" r:id="rId17"/>
    <p:sldId id="603" r:id="rId18"/>
    <p:sldId id="604" r:id="rId19"/>
    <p:sldId id="605" r:id="rId20"/>
    <p:sldId id="606" r:id="rId21"/>
    <p:sldId id="607" r:id="rId22"/>
    <p:sldId id="608" r:id="rId23"/>
    <p:sldId id="609" r:id="rId24"/>
    <p:sldId id="472" r:id="rId25"/>
    <p:sldId id="582" r:id="rId26"/>
    <p:sldId id="654" r:id="rId27"/>
    <p:sldId id="655" r:id="rId28"/>
    <p:sldId id="656" r:id="rId29"/>
    <p:sldId id="653" r:id="rId30"/>
    <p:sldId id="469" r:id="rId31"/>
    <p:sldId id="610" r:id="rId32"/>
    <p:sldId id="657" r:id="rId33"/>
    <p:sldId id="520" r:id="rId34"/>
    <p:sldId id="452" r:id="rId35"/>
    <p:sldId id="521" r:id="rId36"/>
    <p:sldId id="632" r:id="rId37"/>
    <p:sldId id="633" r:id="rId38"/>
    <p:sldId id="486" r:id="rId39"/>
    <p:sldId id="466" r:id="rId40"/>
    <p:sldId id="467" r:id="rId41"/>
    <p:sldId id="650" r:id="rId42"/>
    <p:sldId id="470" r:id="rId43"/>
    <p:sldId id="652" r:id="rId44"/>
    <p:sldId id="537" r:id="rId45"/>
    <p:sldId id="471" r:id="rId46"/>
    <p:sldId id="473" r:id="rId47"/>
    <p:sldId id="475" r:id="rId48"/>
    <p:sldId id="476" r:id="rId49"/>
    <p:sldId id="477" r:id="rId50"/>
    <p:sldId id="658" r:id="rId51"/>
    <p:sldId id="478" r:id="rId52"/>
    <p:sldId id="479" r:id="rId53"/>
    <p:sldId id="489" r:id="rId54"/>
    <p:sldId id="480" r:id="rId55"/>
    <p:sldId id="481" r:id="rId56"/>
    <p:sldId id="634" r:id="rId57"/>
    <p:sldId id="635" r:id="rId58"/>
    <p:sldId id="636" r:id="rId59"/>
    <p:sldId id="482" r:id="rId60"/>
    <p:sldId id="484" r:id="rId61"/>
    <p:sldId id="533" r:id="rId62"/>
    <p:sldId id="488" r:id="rId63"/>
    <p:sldId id="491" r:id="rId64"/>
    <p:sldId id="611" r:id="rId65"/>
    <p:sldId id="612" r:id="rId66"/>
    <p:sldId id="490" r:id="rId67"/>
    <p:sldId id="613" r:id="rId68"/>
    <p:sldId id="492" r:id="rId69"/>
    <p:sldId id="614" r:id="rId70"/>
    <p:sldId id="626" r:id="rId71"/>
    <p:sldId id="497" r:id="rId72"/>
    <p:sldId id="659" r:id="rId73"/>
    <p:sldId id="616" r:id="rId74"/>
    <p:sldId id="615" r:id="rId75"/>
    <p:sldId id="498" r:id="rId76"/>
    <p:sldId id="523" r:id="rId77"/>
    <p:sldId id="574" r:id="rId78"/>
    <p:sldId id="660" r:id="rId79"/>
    <p:sldId id="504" r:id="rId80"/>
    <p:sldId id="661" r:id="rId81"/>
    <p:sldId id="505" r:id="rId82"/>
    <p:sldId id="507" r:id="rId83"/>
    <p:sldId id="509" r:id="rId84"/>
    <p:sldId id="556" r:id="rId85"/>
    <p:sldId id="631" r:id="rId86"/>
    <p:sldId id="557" r:id="rId87"/>
    <p:sldId id="548" r:id="rId88"/>
    <p:sldId id="627" r:id="rId89"/>
    <p:sldId id="575" r:id="rId90"/>
    <p:sldId id="580" r:id="rId91"/>
    <p:sldId id="576" r:id="rId92"/>
    <p:sldId id="577" r:id="rId93"/>
    <p:sldId id="578" r:id="rId94"/>
    <p:sldId id="555" r:id="rId95"/>
    <p:sldId id="568" r:id="rId96"/>
    <p:sldId id="572" r:id="rId97"/>
    <p:sldId id="573" r:id="rId98"/>
    <p:sldId id="620" r:id="rId99"/>
    <p:sldId id="622" r:id="rId100"/>
    <p:sldId id="621" r:id="rId101"/>
    <p:sldId id="623" r:id="rId102"/>
    <p:sldId id="625" r:id="rId10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91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99"/>
    <a:srgbClr val="008000"/>
    <a:srgbClr val="FF0000"/>
    <a:srgbClr val="FF4C00"/>
    <a:srgbClr val="DE2C28"/>
    <a:srgbClr val="2E2E2E"/>
    <a:srgbClr val="646464"/>
    <a:srgbClr val="F5E985"/>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24" autoAdjust="0"/>
    <p:restoredTop sz="94226" autoAdjust="0"/>
  </p:normalViewPr>
  <p:slideViewPr>
    <p:cSldViewPr>
      <p:cViewPr varScale="1">
        <p:scale>
          <a:sx n="79" d="100"/>
          <a:sy n="79" d="100"/>
        </p:scale>
        <p:origin x="1118" y="77"/>
      </p:cViewPr>
      <p:guideLst>
        <p:guide orient="horz" pos="912"/>
        <p:guide pos="2880"/>
      </p:guideLst>
    </p:cSldViewPr>
  </p:slideViewPr>
  <p:outlineViewPr>
    <p:cViewPr>
      <p:scale>
        <a:sx n="33" d="100"/>
        <a:sy n="33" d="100"/>
      </p:scale>
      <p:origin x="0" y="37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tr-TR"/>
          </a:p>
        </p:txBody>
      </p:sp>
      <p:sp>
        <p:nvSpPr>
          <p:cNvPr id="972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tr-TR"/>
          </a:p>
        </p:txBody>
      </p:sp>
      <p:sp>
        <p:nvSpPr>
          <p:cNvPr id="972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tr-TR"/>
          </a:p>
        </p:txBody>
      </p:sp>
      <p:sp>
        <p:nvSpPr>
          <p:cNvPr id="972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E08D7797-03B4-4038-9E4D-0B18796D2347}" type="slidenum">
              <a:rPr lang="en-US" altLang="tr-TR"/>
              <a:pPr>
                <a:defRPr/>
              </a:pPr>
              <a:t>‹#›</a:t>
            </a:fld>
            <a:endParaRPr lang="en-US" altLang="tr-TR"/>
          </a:p>
        </p:txBody>
      </p:sp>
    </p:spTree>
    <p:extLst>
      <p:ext uri="{BB962C8B-B14F-4D97-AF65-F5344CB8AC3E}">
        <p14:creationId xmlns:p14="http://schemas.microsoft.com/office/powerpoint/2010/main" val="242199537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tr-TR"/>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tr-TR"/>
          </a:p>
        </p:txBody>
      </p:sp>
      <p:sp>
        <p:nvSpPr>
          <p:cNvPr id="727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tr-TR" noProof="0" smtClean="0"/>
              <a:t>Click to edit Master text styles</a:t>
            </a:r>
          </a:p>
          <a:p>
            <a:pPr lvl="1"/>
            <a:r>
              <a:rPr lang="en-US" altLang="tr-TR" noProof="0" smtClean="0"/>
              <a:t>Second level</a:t>
            </a:r>
          </a:p>
          <a:p>
            <a:pPr lvl="2"/>
            <a:r>
              <a:rPr lang="en-US" altLang="tr-TR" noProof="0" smtClean="0"/>
              <a:t>Third level</a:t>
            </a:r>
          </a:p>
          <a:p>
            <a:pPr lvl="3"/>
            <a:r>
              <a:rPr lang="en-US" altLang="tr-TR" noProof="0" smtClean="0"/>
              <a:t>Fourth level</a:t>
            </a:r>
          </a:p>
          <a:p>
            <a:pPr lvl="4"/>
            <a:r>
              <a:rPr lang="en-US" altLang="tr-TR" noProof="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tr-TR"/>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F6B29068-0141-4041-B1D4-B528617F70A5}" type="slidenum">
              <a:rPr lang="en-US" altLang="tr-TR"/>
              <a:pPr>
                <a:defRPr/>
              </a:pPr>
              <a:t>‹#›</a:t>
            </a:fld>
            <a:endParaRPr lang="en-US" altLang="tr-TR"/>
          </a:p>
        </p:txBody>
      </p:sp>
    </p:spTree>
    <p:extLst>
      <p:ext uri="{BB962C8B-B14F-4D97-AF65-F5344CB8AC3E}">
        <p14:creationId xmlns:p14="http://schemas.microsoft.com/office/powerpoint/2010/main" val="14423844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ayt Görüntüsü Yer Tutucusu 1"/>
          <p:cNvSpPr>
            <a:spLocks noGrp="1" noRot="1" noChangeAspect="1" noTextEdit="1"/>
          </p:cNvSpPr>
          <p:nvPr>
            <p:ph type="sldImg"/>
          </p:nvPr>
        </p:nvSpPr>
        <p:spPr>
          <a:ln/>
        </p:spPr>
      </p:sp>
      <p:sp>
        <p:nvSpPr>
          <p:cNvPr id="73731" name="Not Yer Tutucusu 2"/>
          <p:cNvSpPr>
            <a:spLocks noGrp="1"/>
          </p:cNvSpPr>
          <p:nvPr>
            <p:ph type="body" idx="1"/>
          </p:nvPr>
        </p:nvSpPr>
        <p:spPr>
          <a:noFill/>
        </p:spPr>
        <p:txBody>
          <a:bodyPr/>
          <a:lstStyle/>
          <a:p>
            <a:endParaRPr lang="tr-TR" altLang="tr-TR"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8379942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9038340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4711815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109595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484392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718830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542516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807037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963335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4061960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156381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283579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602147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410215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1485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4260840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255519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4279679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604358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494508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943103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207592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73593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71850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dirty="0" smtClean="0"/>
          </a:p>
        </p:txBody>
      </p:sp>
    </p:spTree>
    <p:extLst>
      <p:ext uri="{BB962C8B-B14F-4D97-AF65-F5344CB8AC3E}">
        <p14:creationId xmlns:p14="http://schemas.microsoft.com/office/powerpoint/2010/main" val="608614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dirty="0" smtClean="0"/>
          </a:p>
        </p:txBody>
      </p:sp>
    </p:spTree>
    <p:extLst>
      <p:ext uri="{BB962C8B-B14F-4D97-AF65-F5344CB8AC3E}">
        <p14:creationId xmlns:p14="http://schemas.microsoft.com/office/powerpoint/2010/main" val="2228694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922173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541121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4211060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415776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4157353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4271172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8644318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151918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7817719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211536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593677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872255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4930913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40541698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8711342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9110940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7744716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769290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dirty="0" smtClean="0"/>
          </a:p>
        </p:txBody>
      </p:sp>
    </p:spTree>
    <p:extLst>
      <p:ext uri="{BB962C8B-B14F-4D97-AF65-F5344CB8AC3E}">
        <p14:creationId xmlns:p14="http://schemas.microsoft.com/office/powerpoint/2010/main" val="980070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6497259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1124888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6365001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5044435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41081200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776315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8783462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7495989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420418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1871214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8584516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9785722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1522401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0707517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5930279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77125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1786347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707584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7308006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14267088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9771027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8541319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3141524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0144725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2527463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35795166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ayt Görüntüsü Yer Tutucusu 1"/>
          <p:cNvSpPr>
            <a:spLocks noGrp="1" noRot="1" noChangeAspect="1" noTextEdit="1"/>
          </p:cNvSpPr>
          <p:nvPr>
            <p:ph type="sldImg"/>
          </p:nvPr>
        </p:nvSpPr>
        <p:spPr>
          <a:ln/>
        </p:spPr>
      </p:sp>
      <p:sp>
        <p:nvSpPr>
          <p:cNvPr id="77827" name="Not Yer Tutucusu 2"/>
          <p:cNvSpPr>
            <a:spLocks noGrp="1"/>
          </p:cNvSpPr>
          <p:nvPr>
            <p:ph type="body" idx="1"/>
          </p:nvPr>
        </p:nvSpPr>
        <p:spPr>
          <a:noFill/>
        </p:spPr>
        <p:txBody>
          <a:bodyPr/>
          <a:lstStyle/>
          <a:p>
            <a:endParaRPr lang="tr-TR" altLang="tr-TR" smtClean="0"/>
          </a:p>
        </p:txBody>
      </p:sp>
    </p:spTree>
    <p:extLst>
      <p:ext uri="{BB962C8B-B14F-4D97-AF65-F5344CB8AC3E}">
        <p14:creationId xmlns:p14="http://schemas.microsoft.com/office/powerpoint/2010/main" val="2990623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Başlık Slaydı">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 y="533400"/>
            <a:ext cx="3429000" cy="1143000"/>
          </a:xfrm>
        </p:spPr>
        <p:txBody>
          <a:bodyPr anchor="b"/>
          <a:lstStyle>
            <a:lvl1pPr>
              <a:defRPr sz="3200" b="0">
                <a:solidFill>
                  <a:srgbClr val="F5E985"/>
                </a:solidFill>
              </a:defRPr>
            </a:lvl1pPr>
          </a:lstStyle>
          <a:p>
            <a:pPr lvl="0"/>
            <a:r>
              <a:rPr lang="tr-TR" altLang="tr-TR" noProof="0" smtClean="0"/>
              <a:t>Asıl başlık stili için tıklatın</a:t>
            </a:r>
            <a:endParaRPr lang="en-US" altLang="tr-TR" noProof="0" smtClean="0"/>
          </a:p>
        </p:txBody>
      </p:sp>
      <p:sp>
        <p:nvSpPr>
          <p:cNvPr id="3075" name="Rectangle 3"/>
          <p:cNvSpPr>
            <a:spLocks noGrp="1" noChangeArrowheads="1"/>
          </p:cNvSpPr>
          <p:nvPr>
            <p:ph type="subTitle" idx="1"/>
          </p:nvPr>
        </p:nvSpPr>
        <p:spPr>
          <a:xfrm>
            <a:off x="304800" y="1828800"/>
            <a:ext cx="3429000" cy="1752600"/>
          </a:xfrm>
        </p:spPr>
        <p:txBody>
          <a:bodyPr/>
          <a:lstStyle>
            <a:lvl1pPr marL="0" indent="0">
              <a:buFontTx/>
              <a:buNone/>
              <a:defRPr sz="2800"/>
            </a:lvl1pPr>
          </a:lstStyle>
          <a:p>
            <a:pPr lvl="0"/>
            <a:r>
              <a:rPr lang="tr-TR" altLang="tr-TR" noProof="0" smtClean="0"/>
              <a:t>Asıl alt başlık stilini düzenlemek için tıklatın</a:t>
            </a:r>
            <a:endParaRPr lang="en-US" altLang="tr-TR" noProof="0" smtClean="0"/>
          </a:p>
        </p:txBody>
      </p:sp>
    </p:spTree>
    <p:extLst>
      <p:ext uri="{BB962C8B-B14F-4D97-AF65-F5344CB8AC3E}">
        <p14:creationId xmlns:p14="http://schemas.microsoft.com/office/powerpoint/2010/main" val="3169191988"/>
      </p:ext>
    </p:extLst>
  </p:cSld>
  <p:clrMapOvr>
    <a:masterClrMapping/>
  </p:clrMapOvr>
  <p:transition spd="med">
    <p:wheel spokes="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Altbilgi Yer Tutucusu 3"/>
          <p:cNvSpPr>
            <a:spLocks noGrp="1"/>
          </p:cNvSpPr>
          <p:nvPr>
            <p:ph type="ftr" sz="quarter" idx="10"/>
          </p:nvPr>
        </p:nvSpPr>
        <p:spPr/>
        <p:txBody>
          <a:bodyPr/>
          <a:lstStyle>
            <a:lvl1pPr>
              <a:defRPr>
                <a:cs typeface="Arial" charset="0"/>
              </a:defRPr>
            </a:lvl1pPr>
          </a:lstStyle>
          <a:p>
            <a:pPr>
              <a:defRPr/>
            </a:pPr>
            <a:endParaRPr lang="en-US" altLang="tr-TR"/>
          </a:p>
        </p:txBody>
      </p:sp>
      <p:sp>
        <p:nvSpPr>
          <p:cNvPr id="5" name="Slayt Numarası Yer Tutucusu 4"/>
          <p:cNvSpPr>
            <a:spLocks noGrp="1"/>
          </p:cNvSpPr>
          <p:nvPr>
            <p:ph type="sldNum" sz="quarter" idx="11"/>
          </p:nvPr>
        </p:nvSpPr>
        <p:spPr/>
        <p:txBody>
          <a:bodyPr/>
          <a:lstStyle>
            <a:lvl1pPr>
              <a:defRPr/>
            </a:lvl1pPr>
          </a:lstStyle>
          <a:p>
            <a:pPr>
              <a:defRPr/>
            </a:pPr>
            <a:r>
              <a:rPr lang="en-US" altLang="tr-TR"/>
              <a:t>1-</a:t>
            </a:r>
            <a:fld id="{86B8EBA2-4BF2-4F20-9EBC-BDD2D8E96B45}" type="slidenum">
              <a:rPr lang="en-US" altLang="tr-TR"/>
              <a:pPr>
                <a:defRPr/>
              </a:pPr>
              <a:t>‹#›</a:t>
            </a:fld>
            <a:endParaRPr lang="en-US" altLang="tr-TR"/>
          </a:p>
        </p:txBody>
      </p:sp>
    </p:spTree>
    <p:extLst>
      <p:ext uri="{BB962C8B-B14F-4D97-AF65-F5344CB8AC3E}">
        <p14:creationId xmlns:p14="http://schemas.microsoft.com/office/powerpoint/2010/main" val="238412513"/>
      </p:ext>
    </p:extLst>
  </p:cSld>
  <p:clrMapOvr>
    <a:masterClrMapping/>
  </p:clrMapOvr>
  <p:transition spd="med">
    <p:wheel spokes="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934200" y="304800"/>
            <a:ext cx="1981200" cy="5867400"/>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990600" y="304800"/>
            <a:ext cx="5791200" cy="5867400"/>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Altbilgi Yer Tutucusu 3"/>
          <p:cNvSpPr>
            <a:spLocks noGrp="1"/>
          </p:cNvSpPr>
          <p:nvPr>
            <p:ph type="ftr" sz="quarter" idx="10"/>
          </p:nvPr>
        </p:nvSpPr>
        <p:spPr/>
        <p:txBody>
          <a:bodyPr/>
          <a:lstStyle>
            <a:lvl1pPr>
              <a:defRPr>
                <a:cs typeface="Arial" charset="0"/>
              </a:defRPr>
            </a:lvl1pPr>
          </a:lstStyle>
          <a:p>
            <a:pPr>
              <a:defRPr/>
            </a:pPr>
            <a:endParaRPr lang="en-US" altLang="tr-TR"/>
          </a:p>
        </p:txBody>
      </p:sp>
      <p:sp>
        <p:nvSpPr>
          <p:cNvPr id="5" name="Slayt Numarası Yer Tutucusu 4"/>
          <p:cNvSpPr>
            <a:spLocks noGrp="1"/>
          </p:cNvSpPr>
          <p:nvPr>
            <p:ph type="sldNum" sz="quarter" idx="11"/>
          </p:nvPr>
        </p:nvSpPr>
        <p:spPr/>
        <p:txBody>
          <a:bodyPr/>
          <a:lstStyle>
            <a:lvl1pPr>
              <a:defRPr/>
            </a:lvl1pPr>
          </a:lstStyle>
          <a:p>
            <a:pPr>
              <a:defRPr/>
            </a:pPr>
            <a:r>
              <a:rPr lang="en-US" altLang="tr-TR"/>
              <a:t>1-</a:t>
            </a:r>
            <a:fld id="{992CB591-AC20-42FF-A4E6-3543FC287E1E}" type="slidenum">
              <a:rPr lang="en-US" altLang="tr-TR"/>
              <a:pPr>
                <a:defRPr/>
              </a:pPr>
              <a:t>‹#›</a:t>
            </a:fld>
            <a:endParaRPr lang="en-US" altLang="tr-TR"/>
          </a:p>
        </p:txBody>
      </p:sp>
    </p:spTree>
    <p:extLst>
      <p:ext uri="{BB962C8B-B14F-4D97-AF65-F5344CB8AC3E}">
        <p14:creationId xmlns:p14="http://schemas.microsoft.com/office/powerpoint/2010/main" val="2313461425"/>
      </p:ext>
    </p:extLst>
  </p:cSld>
  <p:clrMapOvr>
    <a:masterClrMapping/>
  </p:clrMapOvr>
  <p:transition spd="med">
    <p:wheel spokes="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Altbilgi Yer Tutucusu 3"/>
          <p:cNvSpPr>
            <a:spLocks noGrp="1"/>
          </p:cNvSpPr>
          <p:nvPr>
            <p:ph type="ftr" sz="quarter" idx="10"/>
          </p:nvPr>
        </p:nvSpPr>
        <p:spPr/>
        <p:txBody>
          <a:bodyPr/>
          <a:lstStyle>
            <a:lvl1pPr>
              <a:defRPr>
                <a:cs typeface="Arial" charset="0"/>
              </a:defRPr>
            </a:lvl1pPr>
          </a:lstStyle>
          <a:p>
            <a:pPr>
              <a:defRPr/>
            </a:pPr>
            <a:endParaRPr lang="en-US" altLang="tr-TR"/>
          </a:p>
        </p:txBody>
      </p:sp>
      <p:sp>
        <p:nvSpPr>
          <p:cNvPr id="5" name="Slayt Numarası Yer Tutucusu 4"/>
          <p:cNvSpPr>
            <a:spLocks noGrp="1"/>
          </p:cNvSpPr>
          <p:nvPr>
            <p:ph type="sldNum" sz="quarter" idx="11"/>
          </p:nvPr>
        </p:nvSpPr>
        <p:spPr/>
        <p:txBody>
          <a:bodyPr/>
          <a:lstStyle>
            <a:lvl1pPr>
              <a:defRPr/>
            </a:lvl1pPr>
          </a:lstStyle>
          <a:p>
            <a:pPr>
              <a:defRPr/>
            </a:pPr>
            <a:r>
              <a:rPr lang="en-US" altLang="tr-TR"/>
              <a:t>1-</a:t>
            </a:r>
            <a:fld id="{C19626FE-0B93-49EF-B84E-128BE60635A1}" type="slidenum">
              <a:rPr lang="en-US" altLang="tr-TR"/>
              <a:pPr>
                <a:defRPr/>
              </a:pPr>
              <a:t>‹#›</a:t>
            </a:fld>
            <a:endParaRPr lang="en-US" altLang="tr-TR"/>
          </a:p>
        </p:txBody>
      </p:sp>
    </p:spTree>
    <p:extLst>
      <p:ext uri="{BB962C8B-B14F-4D97-AF65-F5344CB8AC3E}">
        <p14:creationId xmlns:p14="http://schemas.microsoft.com/office/powerpoint/2010/main" val="1376445992"/>
      </p:ext>
    </p:extLst>
  </p:cSld>
  <p:clrMapOvr>
    <a:masterClrMapping/>
  </p:clrMapOvr>
  <p:transition spd="med">
    <p:wheel spokes="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Metin Yer Tutucusu 2"/>
          <p:cNvSpPr>
            <a:spLocks noGrp="1"/>
          </p:cNvSpPr>
          <p:nvPr>
            <p:ph type="body" idx="1"/>
          </p:nvPr>
        </p:nvSpPr>
        <p:spPr>
          <a:xfrm>
            <a:off x="722313" y="2906715"/>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smtClean="0"/>
              <a:t>Asıl metin stillerini düzenlemek için tıklatın</a:t>
            </a:r>
          </a:p>
        </p:txBody>
      </p:sp>
      <p:sp>
        <p:nvSpPr>
          <p:cNvPr id="4" name="Altbilgi Yer Tutucusu 3"/>
          <p:cNvSpPr>
            <a:spLocks noGrp="1"/>
          </p:cNvSpPr>
          <p:nvPr>
            <p:ph type="ftr" sz="quarter" idx="10"/>
          </p:nvPr>
        </p:nvSpPr>
        <p:spPr/>
        <p:txBody>
          <a:bodyPr/>
          <a:lstStyle>
            <a:lvl1pPr>
              <a:defRPr>
                <a:cs typeface="Arial" charset="0"/>
              </a:defRPr>
            </a:lvl1pPr>
          </a:lstStyle>
          <a:p>
            <a:pPr>
              <a:defRPr/>
            </a:pPr>
            <a:endParaRPr lang="en-US" altLang="tr-TR"/>
          </a:p>
        </p:txBody>
      </p:sp>
      <p:sp>
        <p:nvSpPr>
          <p:cNvPr id="5" name="Slayt Numarası Yer Tutucusu 4"/>
          <p:cNvSpPr>
            <a:spLocks noGrp="1"/>
          </p:cNvSpPr>
          <p:nvPr>
            <p:ph type="sldNum" sz="quarter" idx="11"/>
          </p:nvPr>
        </p:nvSpPr>
        <p:spPr/>
        <p:txBody>
          <a:bodyPr/>
          <a:lstStyle>
            <a:lvl1pPr>
              <a:defRPr/>
            </a:lvl1pPr>
          </a:lstStyle>
          <a:p>
            <a:pPr>
              <a:defRPr/>
            </a:pPr>
            <a:r>
              <a:rPr lang="en-US" altLang="tr-TR"/>
              <a:t>1-</a:t>
            </a:r>
            <a:fld id="{816E343C-544B-475F-B0BF-5E773D763505}" type="slidenum">
              <a:rPr lang="en-US" altLang="tr-TR"/>
              <a:pPr>
                <a:defRPr/>
              </a:pPr>
              <a:t>‹#›</a:t>
            </a:fld>
            <a:endParaRPr lang="en-US" altLang="tr-TR"/>
          </a:p>
        </p:txBody>
      </p:sp>
    </p:spTree>
    <p:extLst>
      <p:ext uri="{BB962C8B-B14F-4D97-AF65-F5344CB8AC3E}">
        <p14:creationId xmlns:p14="http://schemas.microsoft.com/office/powerpoint/2010/main" val="2062446995"/>
      </p:ext>
    </p:extLst>
  </p:cSld>
  <p:clrMapOvr>
    <a:masterClrMapping/>
  </p:clrMapOvr>
  <p:transition spd="med">
    <p:wheel spokes="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990600" y="1219200"/>
            <a:ext cx="38862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5029200" y="1219200"/>
            <a:ext cx="38862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Altbilgi Yer Tutucusu 4"/>
          <p:cNvSpPr>
            <a:spLocks noGrp="1"/>
          </p:cNvSpPr>
          <p:nvPr>
            <p:ph type="ftr" sz="quarter" idx="10"/>
          </p:nvPr>
        </p:nvSpPr>
        <p:spPr/>
        <p:txBody>
          <a:bodyPr/>
          <a:lstStyle>
            <a:lvl1pPr>
              <a:defRPr>
                <a:cs typeface="Arial" charset="0"/>
              </a:defRPr>
            </a:lvl1pPr>
          </a:lstStyle>
          <a:p>
            <a:pPr>
              <a:defRPr/>
            </a:pPr>
            <a:endParaRPr lang="en-US" altLang="tr-TR"/>
          </a:p>
        </p:txBody>
      </p:sp>
      <p:sp>
        <p:nvSpPr>
          <p:cNvPr id="6" name="Slayt Numarası Yer Tutucusu 5"/>
          <p:cNvSpPr>
            <a:spLocks noGrp="1"/>
          </p:cNvSpPr>
          <p:nvPr>
            <p:ph type="sldNum" sz="quarter" idx="11"/>
          </p:nvPr>
        </p:nvSpPr>
        <p:spPr/>
        <p:txBody>
          <a:bodyPr/>
          <a:lstStyle>
            <a:lvl1pPr>
              <a:defRPr/>
            </a:lvl1pPr>
          </a:lstStyle>
          <a:p>
            <a:pPr>
              <a:defRPr/>
            </a:pPr>
            <a:r>
              <a:rPr lang="en-US" altLang="tr-TR"/>
              <a:t>1-</a:t>
            </a:r>
            <a:fld id="{990DDB69-C082-4B9B-96A0-1DCF6AEDF1F8}" type="slidenum">
              <a:rPr lang="en-US" altLang="tr-TR"/>
              <a:pPr>
                <a:defRPr/>
              </a:pPr>
              <a:t>‹#›</a:t>
            </a:fld>
            <a:endParaRPr lang="en-US" altLang="tr-TR"/>
          </a:p>
        </p:txBody>
      </p:sp>
    </p:spTree>
    <p:extLst>
      <p:ext uri="{BB962C8B-B14F-4D97-AF65-F5344CB8AC3E}">
        <p14:creationId xmlns:p14="http://schemas.microsoft.com/office/powerpoint/2010/main" val="52926364"/>
      </p:ext>
    </p:extLst>
  </p:cSld>
  <p:clrMapOvr>
    <a:masterClrMapping/>
  </p:clrMapOvr>
  <p:transition spd="med">
    <p:wheel spokes="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1143000"/>
          </a:xfrm>
        </p:spPr>
        <p:txBody>
          <a:bodyPr/>
          <a:lstStyle>
            <a:lvl1pPr>
              <a:defRPr/>
            </a:lvl1pPr>
          </a:lstStyle>
          <a:p>
            <a:r>
              <a:rPr lang="tr-TR" smtClean="0"/>
              <a:t>Asıl başlık stili için tıklatın</a:t>
            </a:r>
            <a:endParaRPr lang="tr-TR"/>
          </a:p>
        </p:txBody>
      </p:sp>
      <p:sp>
        <p:nvSpPr>
          <p:cNvPr id="3" name="Metin Yer Tutucusu 2"/>
          <p:cNvSpPr>
            <a:spLocks noGrp="1"/>
          </p:cNvSpPr>
          <p:nvPr>
            <p:ph type="body" idx="1"/>
          </p:nvPr>
        </p:nvSpPr>
        <p:spPr>
          <a:xfrm>
            <a:off x="457202"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Altbilgi Yer Tutucusu 6"/>
          <p:cNvSpPr>
            <a:spLocks noGrp="1"/>
          </p:cNvSpPr>
          <p:nvPr>
            <p:ph type="ftr" sz="quarter" idx="10"/>
          </p:nvPr>
        </p:nvSpPr>
        <p:spPr/>
        <p:txBody>
          <a:bodyPr/>
          <a:lstStyle>
            <a:lvl1pPr>
              <a:defRPr>
                <a:cs typeface="Arial" charset="0"/>
              </a:defRPr>
            </a:lvl1pPr>
          </a:lstStyle>
          <a:p>
            <a:pPr>
              <a:defRPr/>
            </a:pPr>
            <a:endParaRPr lang="en-US" altLang="tr-TR"/>
          </a:p>
        </p:txBody>
      </p:sp>
      <p:sp>
        <p:nvSpPr>
          <p:cNvPr id="8" name="Slayt Numarası Yer Tutucusu 7"/>
          <p:cNvSpPr>
            <a:spLocks noGrp="1"/>
          </p:cNvSpPr>
          <p:nvPr>
            <p:ph type="sldNum" sz="quarter" idx="11"/>
          </p:nvPr>
        </p:nvSpPr>
        <p:spPr/>
        <p:txBody>
          <a:bodyPr/>
          <a:lstStyle>
            <a:lvl1pPr>
              <a:defRPr/>
            </a:lvl1pPr>
          </a:lstStyle>
          <a:p>
            <a:pPr>
              <a:defRPr/>
            </a:pPr>
            <a:r>
              <a:rPr lang="en-US" altLang="tr-TR"/>
              <a:t>1-</a:t>
            </a:r>
            <a:fld id="{856180C6-5A63-47BA-A62E-D1F60EA32C7F}" type="slidenum">
              <a:rPr lang="en-US" altLang="tr-TR"/>
              <a:pPr>
                <a:defRPr/>
              </a:pPr>
              <a:t>‹#›</a:t>
            </a:fld>
            <a:endParaRPr lang="en-US" altLang="tr-TR"/>
          </a:p>
        </p:txBody>
      </p:sp>
    </p:spTree>
    <p:extLst>
      <p:ext uri="{BB962C8B-B14F-4D97-AF65-F5344CB8AC3E}">
        <p14:creationId xmlns:p14="http://schemas.microsoft.com/office/powerpoint/2010/main" val="4057811655"/>
      </p:ext>
    </p:extLst>
  </p:cSld>
  <p:clrMapOvr>
    <a:masterClrMapping/>
  </p:clrMapOvr>
  <p:transition spd="med">
    <p:wheel spokes="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Altbilgi Yer Tutucusu 2"/>
          <p:cNvSpPr>
            <a:spLocks noGrp="1"/>
          </p:cNvSpPr>
          <p:nvPr>
            <p:ph type="ftr" sz="quarter" idx="10"/>
          </p:nvPr>
        </p:nvSpPr>
        <p:spPr/>
        <p:txBody>
          <a:bodyPr/>
          <a:lstStyle>
            <a:lvl1pPr>
              <a:defRPr>
                <a:cs typeface="Arial" charset="0"/>
              </a:defRPr>
            </a:lvl1pPr>
          </a:lstStyle>
          <a:p>
            <a:pPr>
              <a:defRPr/>
            </a:pPr>
            <a:endParaRPr lang="en-US" altLang="tr-TR"/>
          </a:p>
        </p:txBody>
      </p:sp>
      <p:sp>
        <p:nvSpPr>
          <p:cNvPr id="4" name="Slayt Numarası Yer Tutucusu 3"/>
          <p:cNvSpPr>
            <a:spLocks noGrp="1"/>
          </p:cNvSpPr>
          <p:nvPr>
            <p:ph type="sldNum" sz="quarter" idx="11"/>
          </p:nvPr>
        </p:nvSpPr>
        <p:spPr/>
        <p:txBody>
          <a:bodyPr/>
          <a:lstStyle>
            <a:lvl1pPr>
              <a:defRPr/>
            </a:lvl1pPr>
          </a:lstStyle>
          <a:p>
            <a:pPr>
              <a:defRPr/>
            </a:pPr>
            <a:r>
              <a:rPr lang="en-US" altLang="tr-TR"/>
              <a:t>1-</a:t>
            </a:r>
            <a:fld id="{CC9B0880-D0CE-466F-9855-96A8AF8C9936}" type="slidenum">
              <a:rPr lang="en-US" altLang="tr-TR"/>
              <a:pPr>
                <a:defRPr/>
              </a:pPr>
              <a:t>‹#›</a:t>
            </a:fld>
            <a:endParaRPr lang="en-US" altLang="tr-TR"/>
          </a:p>
        </p:txBody>
      </p:sp>
    </p:spTree>
    <p:extLst>
      <p:ext uri="{BB962C8B-B14F-4D97-AF65-F5344CB8AC3E}">
        <p14:creationId xmlns:p14="http://schemas.microsoft.com/office/powerpoint/2010/main" val="2124089301"/>
      </p:ext>
    </p:extLst>
  </p:cSld>
  <p:clrMapOvr>
    <a:masterClrMapping/>
  </p:clrMapOvr>
  <p:transition spd="med">
    <p:wheel spokes="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Altbilgi Yer Tutucusu 1"/>
          <p:cNvSpPr>
            <a:spLocks noGrp="1"/>
          </p:cNvSpPr>
          <p:nvPr>
            <p:ph type="ftr" sz="quarter" idx="10"/>
          </p:nvPr>
        </p:nvSpPr>
        <p:spPr/>
        <p:txBody>
          <a:bodyPr/>
          <a:lstStyle>
            <a:lvl1pPr>
              <a:defRPr>
                <a:cs typeface="Arial" charset="0"/>
              </a:defRPr>
            </a:lvl1pPr>
          </a:lstStyle>
          <a:p>
            <a:pPr>
              <a:defRPr/>
            </a:pPr>
            <a:endParaRPr lang="en-US" altLang="tr-TR"/>
          </a:p>
        </p:txBody>
      </p:sp>
      <p:sp>
        <p:nvSpPr>
          <p:cNvPr id="3" name="Slayt Numarası Yer Tutucusu 2"/>
          <p:cNvSpPr>
            <a:spLocks noGrp="1"/>
          </p:cNvSpPr>
          <p:nvPr>
            <p:ph type="sldNum" sz="quarter" idx="11"/>
          </p:nvPr>
        </p:nvSpPr>
        <p:spPr/>
        <p:txBody>
          <a:bodyPr/>
          <a:lstStyle>
            <a:lvl1pPr>
              <a:defRPr/>
            </a:lvl1pPr>
          </a:lstStyle>
          <a:p>
            <a:pPr>
              <a:defRPr/>
            </a:pPr>
            <a:r>
              <a:rPr lang="en-US" altLang="tr-TR"/>
              <a:t>1-</a:t>
            </a:r>
            <a:fld id="{F004E6A8-6C81-4C6E-9966-7F7A7219792C}" type="slidenum">
              <a:rPr lang="en-US" altLang="tr-TR"/>
              <a:pPr>
                <a:defRPr/>
              </a:pPr>
              <a:t>‹#›</a:t>
            </a:fld>
            <a:endParaRPr lang="en-US" altLang="tr-TR"/>
          </a:p>
        </p:txBody>
      </p:sp>
    </p:spTree>
    <p:extLst>
      <p:ext uri="{BB962C8B-B14F-4D97-AF65-F5344CB8AC3E}">
        <p14:creationId xmlns:p14="http://schemas.microsoft.com/office/powerpoint/2010/main" val="2284437473"/>
      </p:ext>
    </p:extLst>
  </p:cSld>
  <p:clrMapOvr>
    <a:masterClrMapping/>
  </p:clrMapOvr>
  <p:transition spd="med">
    <p:wheel spokes="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2" y="273050"/>
            <a:ext cx="3008313" cy="1162050"/>
          </a:xfrm>
        </p:spPr>
        <p:txBody>
          <a:bodyPr anchor="b"/>
          <a:lstStyle>
            <a:lvl1pPr algn="l">
              <a:defRPr sz="2000" b="1"/>
            </a:lvl1pPr>
          </a:lstStyle>
          <a:p>
            <a:r>
              <a:rPr lang="tr-TR" smtClean="0"/>
              <a:t>Asıl başlık stili için tıklatın</a:t>
            </a:r>
            <a:endParaRPr lang="tr-TR"/>
          </a:p>
        </p:txBody>
      </p:sp>
      <p:sp>
        <p:nvSpPr>
          <p:cNvPr id="3" name="İçerik Yer Tutucusu 2"/>
          <p:cNvSpPr>
            <a:spLocks noGrp="1"/>
          </p:cNvSpPr>
          <p:nvPr>
            <p:ph idx="1"/>
          </p:nvPr>
        </p:nvSpPr>
        <p:spPr>
          <a:xfrm>
            <a:off x="3575051"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Altbilgi Yer Tutucusu 4"/>
          <p:cNvSpPr>
            <a:spLocks noGrp="1"/>
          </p:cNvSpPr>
          <p:nvPr>
            <p:ph type="ftr" sz="quarter" idx="10"/>
          </p:nvPr>
        </p:nvSpPr>
        <p:spPr/>
        <p:txBody>
          <a:bodyPr/>
          <a:lstStyle>
            <a:lvl1pPr>
              <a:defRPr>
                <a:cs typeface="Arial" charset="0"/>
              </a:defRPr>
            </a:lvl1pPr>
          </a:lstStyle>
          <a:p>
            <a:pPr>
              <a:defRPr/>
            </a:pPr>
            <a:endParaRPr lang="en-US" altLang="tr-TR"/>
          </a:p>
        </p:txBody>
      </p:sp>
      <p:sp>
        <p:nvSpPr>
          <p:cNvPr id="6" name="Slayt Numarası Yer Tutucusu 5"/>
          <p:cNvSpPr>
            <a:spLocks noGrp="1"/>
          </p:cNvSpPr>
          <p:nvPr>
            <p:ph type="sldNum" sz="quarter" idx="11"/>
          </p:nvPr>
        </p:nvSpPr>
        <p:spPr/>
        <p:txBody>
          <a:bodyPr/>
          <a:lstStyle>
            <a:lvl1pPr>
              <a:defRPr/>
            </a:lvl1pPr>
          </a:lstStyle>
          <a:p>
            <a:pPr>
              <a:defRPr/>
            </a:pPr>
            <a:r>
              <a:rPr lang="en-US" altLang="tr-TR"/>
              <a:t>1-</a:t>
            </a:r>
            <a:fld id="{6D922194-D359-45A2-B2C7-32CF5E863303}" type="slidenum">
              <a:rPr lang="en-US" altLang="tr-TR"/>
              <a:pPr>
                <a:defRPr/>
              </a:pPr>
              <a:t>‹#›</a:t>
            </a:fld>
            <a:endParaRPr lang="en-US" altLang="tr-TR"/>
          </a:p>
        </p:txBody>
      </p:sp>
    </p:spTree>
    <p:extLst>
      <p:ext uri="{BB962C8B-B14F-4D97-AF65-F5344CB8AC3E}">
        <p14:creationId xmlns:p14="http://schemas.microsoft.com/office/powerpoint/2010/main" val="3505257860"/>
      </p:ext>
    </p:extLst>
  </p:cSld>
  <p:clrMapOvr>
    <a:masterClrMapping/>
  </p:clrMapOvr>
  <p:transition spd="med">
    <p:wheel spokes="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1"/>
            <a:ext cx="5486400" cy="566738"/>
          </a:xfrm>
        </p:spPr>
        <p:txBody>
          <a:bodyPr anchor="b"/>
          <a:lstStyle>
            <a:lvl1pPr algn="l">
              <a:defRPr sz="2000" b="1"/>
            </a:lvl1pPr>
          </a:lstStyle>
          <a:p>
            <a:r>
              <a:rPr lang="tr-TR" smtClean="0"/>
              <a:t>Asıl başlık stili için tıklatın</a:t>
            </a:r>
            <a:endParaRPr lang="tr-T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tr-TR" noProof="0" smtClean="0"/>
              <a:t>Resim eklemek için simgeyi tıklatın</a:t>
            </a:r>
          </a:p>
        </p:txBody>
      </p:sp>
      <p:sp>
        <p:nvSpPr>
          <p:cNvPr id="4" name="Metin Yer Tutucusu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Altbilgi Yer Tutucusu 4"/>
          <p:cNvSpPr>
            <a:spLocks noGrp="1"/>
          </p:cNvSpPr>
          <p:nvPr>
            <p:ph type="ftr" sz="quarter" idx="10"/>
          </p:nvPr>
        </p:nvSpPr>
        <p:spPr/>
        <p:txBody>
          <a:bodyPr/>
          <a:lstStyle>
            <a:lvl1pPr>
              <a:defRPr>
                <a:cs typeface="Arial" charset="0"/>
              </a:defRPr>
            </a:lvl1pPr>
          </a:lstStyle>
          <a:p>
            <a:pPr>
              <a:defRPr/>
            </a:pPr>
            <a:endParaRPr lang="en-US" altLang="tr-TR"/>
          </a:p>
        </p:txBody>
      </p:sp>
      <p:sp>
        <p:nvSpPr>
          <p:cNvPr id="6" name="Slayt Numarası Yer Tutucusu 5"/>
          <p:cNvSpPr>
            <a:spLocks noGrp="1"/>
          </p:cNvSpPr>
          <p:nvPr>
            <p:ph type="sldNum" sz="quarter" idx="11"/>
          </p:nvPr>
        </p:nvSpPr>
        <p:spPr/>
        <p:txBody>
          <a:bodyPr/>
          <a:lstStyle>
            <a:lvl1pPr>
              <a:defRPr/>
            </a:lvl1pPr>
          </a:lstStyle>
          <a:p>
            <a:pPr>
              <a:defRPr/>
            </a:pPr>
            <a:r>
              <a:rPr lang="en-US" altLang="tr-TR"/>
              <a:t>1-</a:t>
            </a:r>
            <a:fld id="{95553E42-F7AB-4DB7-9B72-218D2BBFCE2D}" type="slidenum">
              <a:rPr lang="en-US" altLang="tr-TR"/>
              <a:pPr>
                <a:defRPr/>
              </a:pPr>
              <a:t>‹#›</a:t>
            </a:fld>
            <a:endParaRPr lang="en-US" altLang="tr-TR"/>
          </a:p>
        </p:txBody>
      </p:sp>
    </p:spTree>
    <p:extLst>
      <p:ext uri="{BB962C8B-B14F-4D97-AF65-F5344CB8AC3E}">
        <p14:creationId xmlns:p14="http://schemas.microsoft.com/office/powerpoint/2010/main" val="302203908"/>
      </p:ext>
    </p:extLst>
  </p:cSld>
  <p:clrMapOvr>
    <a:masterClrMapping/>
  </p:clrMapOvr>
  <p:transition spd="med">
    <p:wheel spokes="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00" y="304800"/>
            <a:ext cx="7924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r-TR" altLang="tr-TR" smtClean="0"/>
              <a:t>Asıl başlık stili için tıklatın</a:t>
            </a:r>
            <a:endParaRPr lang="en-US" altLang="tr-TR" smtClean="0"/>
          </a:p>
        </p:txBody>
      </p:sp>
      <p:sp>
        <p:nvSpPr>
          <p:cNvPr id="1027" name="Rectangle 3"/>
          <p:cNvSpPr>
            <a:spLocks noGrp="1" noChangeArrowheads="1"/>
          </p:cNvSpPr>
          <p:nvPr>
            <p:ph type="body" idx="1"/>
          </p:nvPr>
        </p:nvSpPr>
        <p:spPr bwMode="auto">
          <a:xfrm>
            <a:off x="990600" y="1219200"/>
            <a:ext cx="79248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r-TR" altLang="tr-TR" smtClean="0"/>
              <a:t>Asıl metin stillerini düzenlemek için tıklatın</a:t>
            </a:r>
          </a:p>
          <a:p>
            <a:pPr lvl="1"/>
            <a:r>
              <a:rPr lang="tr-TR" altLang="tr-TR" smtClean="0"/>
              <a:t>İkinci düzey</a:t>
            </a:r>
          </a:p>
          <a:p>
            <a:pPr lvl="2"/>
            <a:r>
              <a:rPr lang="tr-TR" altLang="tr-TR" smtClean="0"/>
              <a:t>Üçüncü düzey</a:t>
            </a:r>
          </a:p>
          <a:p>
            <a:pPr lvl="3"/>
            <a:r>
              <a:rPr lang="tr-TR" altLang="tr-TR" smtClean="0"/>
              <a:t>Dördüncü düzey</a:t>
            </a:r>
          </a:p>
          <a:p>
            <a:pPr lvl="4"/>
            <a:r>
              <a:rPr lang="tr-TR" altLang="tr-TR" smtClean="0"/>
              <a:t>Beşinci düzey</a:t>
            </a:r>
            <a:endParaRPr lang="en-US" altLang="tr-TR" smtClean="0"/>
          </a:p>
        </p:txBody>
      </p:sp>
      <p:sp>
        <p:nvSpPr>
          <p:cNvPr id="1029" name="Rectangle 5"/>
          <p:cNvSpPr>
            <a:spLocks noGrp="1" noChangeArrowheads="1"/>
          </p:cNvSpPr>
          <p:nvPr>
            <p:ph type="ftr" sz="quarter" idx="3"/>
          </p:nvPr>
        </p:nvSpPr>
        <p:spPr bwMode="auto">
          <a:xfrm>
            <a:off x="990600" y="6324600"/>
            <a:ext cx="3505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a:solidFill>
                  <a:srgbClr val="FF4C00"/>
                </a:solidFill>
                <a:latin typeface="+mn-lt"/>
                <a:cs typeface="+mn-cs"/>
              </a:defRPr>
            </a:lvl1pPr>
          </a:lstStyle>
          <a:p>
            <a:pPr>
              <a:defRPr/>
            </a:pPr>
            <a:endParaRPr lang="en-US" altLang="tr-TR"/>
          </a:p>
        </p:txBody>
      </p:sp>
      <p:sp>
        <p:nvSpPr>
          <p:cNvPr id="1030" name="Rectangle 6"/>
          <p:cNvSpPr>
            <a:spLocks noGrp="1" noChangeArrowheads="1"/>
          </p:cNvSpPr>
          <p:nvPr>
            <p:ph type="sldNum" sz="quarter" idx="4"/>
          </p:nvPr>
        </p:nvSpPr>
        <p:spPr bwMode="auto">
          <a:xfrm>
            <a:off x="6858000" y="6324600"/>
            <a:ext cx="1905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000">
                <a:solidFill>
                  <a:srgbClr val="FF4C00"/>
                </a:solidFill>
                <a:latin typeface="+mn-lt"/>
              </a:defRPr>
            </a:lvl1pPr>
          </a:lstStyle>
          <a:p>
            <a:pPr>
              <a:defRPr/>
            </a:pPr>
            <a:r>
              <a:rPr lang="en-US" altLang="tr-TR"/>
              <a:t>1-</a:t>
            </a:r>
            <a:fld id="{41049CE8-FCDC-48C5-B0A8-652D9BC51DEE}" type="slidenum">
              <a:rPr lang="en-US" altLang="tr-TR"/>
              <a:pPr>
                <a:defRPr/>
              </a:pPr>
              <a:t>‹#›</a:t>
            </a:fld>
            <a:endParaRPr lang="en-US" altLang="tr-TR"/>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transition spd="med">
    <p:wheel spokes="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027">
                                            <p:txEl>
                                              <p:pRg st="0" end="0"/>
                                            </p:txEl>
                                          </p:spTgt>
                                        </p:tgtEl>
                                        <p:attrNameLst>
                                          <p:attrName>style.visibility</p:attrName>
                                        </p:attrNameLst>
                                      </p:cBhvr>
                                      <p:to>
                                        <p:strVal val="visible"/>
                                      </p:to>
                                    </p:set>
                                    <p:animEffect transition="in" filter="wipe(up)">
                                      <p:cBhvr>
                                        <p:cTn id="13" dur="500"/>
                                        <p:tgtEl>
                                          <p:spTgt spid="1027">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027">
                                            <p:txEl>
                                              <p:pRg st="1" end="1"/>
                                            </p:txEl>
                                          </p:spTgt>
                                        </p:tgtEl>
                                        <p:attrNameLst>
                                          <p:attrName>style.visibility</p:attrName>
                                        </p:attrNameLst>
                                      </p:cBhvr>
                                      <p:to>
                                        <p:strVal val="visible"/>
                                      </p:to>
                                    </p:set>
                                    <p:animEffect transition="in" filter="wipe(up)">
                                      <p:cBhvr>
                                        <p:cTn id="18" dur="500"/>
                                        <p:tgtEl>
                                          <p:spTgt spid="1027">
                                            <p:txEl>
                                              <p:pRg st="1" end="1"/>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027">
                                            <p:txEl>
                                              <p:pRg st="2" end="2"/>
                                            </p:txEl>
                                          </p:spTgt>
                                        </p:tgtEl>
                                        <p:attrNameLst>
                                          <p:attrName>style.visibility</p:attrName>
                                        </p:attrNameLst>
                                      </p:cBhvr>
                                      <p:to>
                                        <p:strVal val="visible"/>
                                      </p:to>
                                    </p:set>
                                    <p:animEffect transition="in" filter="wipe(up)">
                                      <p:cBhvr>
                                        <p:cTn id="21" dur="500"/>
                                        <p:tgtEl>
                                          <p:spTgt spid="1027">
                                            <p:txEl>
                                              <p:pRg st="2" end="2"/>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27">
                                            <p:txEl>
                                              <p:pRg st="3" end="3"/>
                                            </p:txEl>
                                          </p:spTgt>
                                        </p:tgtEl>
                                        <p:attrNameLst>
                                          <p:attrName>style.visibility</p:attrName>
                                        </p:attrNameLst>
                                      </p:cBhvr>
                                      <p:to>
                                        <p:strVal val="visible"/>
                                      </p:to>
                                    </p:set>
                                    <p:animEffect transition="in" filter="wipe(up)">
                                      <p:cBhvr>
                                        <p:cTn id="24" dur="500"/>
                                        <p:tgtEl>
                                          <p:spTgt spid="1027">
                                            <p:txEl>
                                              <p:pRg st="3" end="3"/>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027">
                                            <p:txEl>
                                              <p:pRg st="4" end="4"/>
                                            </p:txEl>
                                          </p:spTgt>
                                        </p:tgtEl>
                                        <p:attrNameLst>
                                          <p:attrName>style.visibility</p:attrName>
                                        </p:attrNameLst>
                                      </p:cBhvr>
                                      <p:to>
                                        <p:strVal val="visible"/>
                                      </p:to>
                                    </p:set>
                                    <p:animEffect transition="in" filter="wipe(up)">
                                      <p:cBhvr>
                                        <p:cTn id="27" dur="500"/>
                                        <p:tgtEl>
                                          <p:spTgt spid="10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P spid="1027" grpId="0" build="p" bldLvl="2">
        <p:tmplLst>
          <p:tmpl lvl="1">
            <p:tnLst>
              <p:par>
                <p:cTn presetID="22" presetClass="entr" presetSubtype="1"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wipe(up)">
                      <p:cBhvr>
                        <p:cTn dur="500"/>
                        <p:tgtEl>
                          <p:spTgt spid="1027"/>
                        </p:tgtEl>
                      </p:cBhvr>
                    </p:animEffect>
                  </p:childTnLst>
                </p:cTn>
              </p:par>
            </p:tnLst>
          </p:tmpl>
          <p:tmpl lvl="2">
            <p:tnLst>
              <p:par>
                <p:cTn presetID="22" presetClass="entr" presetSubtype="1"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wipe(up)">
                      <p:cBhvr>
                        <p:cTn dur="500"/>
                        <p:tgtEl>
                          <p:spTgt spid="1027"/>
                        </p:tgtEl>
                      </p:cBhvr>
                    </p:animEffect>
                  </p:childTnLst>
                </p:cTn>
              </p:par>
            </p:tnLst>
          </p:tmpl>
          <p:tmpl lvl="3">
            <p:tnLst>
              <p:par>
                <p:cTn presetID="22" presetClass="entr" presetSubtype="1"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wipe(up)">
                      <p:cBhvr>
                        <p:cTn dur="500"/>
                        <p:tgtEl>
                          <p:spTgt spid="1027"/>
                        </p:tgtEl>
                      </p:cBhvr>
                    </p:animEffect>
                  </p:childTnLst>
                </p:cTn>
              </p:par>
            </p:tnLst>
          </p:tmpl>
          <p:tmpl lvl="4">
            <p:tnLst>
              <p:par>
                <p:cTn presetID="22" presetClass="entr" presetSubtype="1"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wipe(up)">
                      <p:cBhvr>
                        <p:cTn dur="500"/>
                        <p:tgtEl>
                          <p:spTgt spid="1027"/>
                        </p:tgtEl>
                      </p:cBhvr>
                    </p:animEffect>
                  </p:childTnLst>
                </p:cTn>
              </p:par>
            </p:tnLst>
          </p:tmpl>
          <p:tmpl lvl="5">
            <p:tnLst>
              <p:par>
                <p:cTn presetID="22" presetClass="entr" presetSubtype="1"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wipe(up)">
                      <p:cBhvr>
                        <p:cTn dur="500"/>
                        <p:tgtEl>
                          <p:spTgt spid="1027"/>
                        </p:tgtEl>
                      </p:cBhvr>
                    </p:animEffect>
                  </p:childTnLst>
                </p:cTn>
              </p:par>
            </p:tnLst>
          </p:tmpl>
        </p:tmplLst>
      </p:bldP>
    </p:bldLst>
  </p:timing>
  <p:hf sldNum="0" hdr="0" ftr="0" dt="0"/>
  <p:txStyles>
    <p:titleStyle>
      <a:lvl1pPr algn="l" rtl="0" eaLnBrk="1" fontAlgn="base" hangingPunct="1">
        <a:spcBef>
          <a:spcPct val="0"/>
        </a:spcBef>
        <a:spcAft>
          <a:spcPct val="0"/>
        </a:spcAft>
        <a:defRPr sz="3600" b="1">
          <a:solidFill>
            <a:srgbClr val="FF4C00"/>
          </a:solidFill>
          <a:latin typeface="+mj-lt"/>
          <a:ea typeface="+mj-ea"/>
          <a:cs typeface="+mj-cs"/>
        </a:defRPr>
      </a:lvl1pPr>
      <a:lvl2pPr algn="l" rtl="0" eaLnBrk="1" fontAlgn="base" hangingPunct="1">
        <a:spcBef>
          <a:spcPct val="0"/>
        </a:spcBef>
        <a:spcAft>
          <a:spcPct val="0"/>
        </a:spcAft>
        <a:defRPr sz="3600" b="1">
          <a:solidFill>
            <a:srgbClr val="FF4C00"/>
          </a:solidFill>
          <a:latin typeface="Arial" charset="0"/>
        </a:defRPr>
      </a:lvl2pPr>
      <a:lvl3pPr algn="l" rtl="0" eaLnBrk="1" fontAlgn="base" hangingPunct="1">
        <a:spcBef>
          <a:spcPct val="0"/>
        </a:spcBef>
        <a:spcAft>
          <a:spcPct val="0"/>
        </a:spcAft>
        <a:defRPr sz="3600" b="1">
          <a:solidFill>
            <a:srgbClr val="FF4C00"/>
          </a:solidFill>
          <a:latin typeface="Arial" charset="0"/>
        </a:defRPr>
      </a:lvl3pPr>
      <a:lvl4pPr algn="l" rtl="0" eaLnBrk="1" fontAlgn="base" hangingPunct="1">
        <a:spcBef>
          <a:spcPct val="0"/>
        </a:spcBef>
        <a:spcAft>
          <a:spcPct val="0"/>
        </a:spcAft>
        <a:defRPr sz="3600" b="1">
          <a:solidFill>
            <a:srgbClr val="FF4C00"/>
          </a:solidFill>
          <a:latin typeface="Arial" charset="0"/>
        </a:defRPr>
      </a:lvl4pPr>
      <a:lvl5pPr algn="l" rtl="0" eaLnBrk="1" fontAlgn="base" hangingPunct="1">
        <a:spcBef>
          <a:spcPct val="0"/>
        </a:spcBef>
        <a:spcAft>
          <a:spcPct val="0"/>
        </a:spcAft>
        <a:defRPr sz="3600" b="1">
          <a:solidFill>
            <a:srgbClr val="FF4C00"/>
          </a:solidFill>
          <a:latin typeface="Arial" charset="0"/>
        </a:defRPr>
      </a:lvl5pPr>
      <a:lvl6pPr marL="457200" algn="l" rtl="0" eaLnBrk="1" fontAlgn="base" hangingPunct="1">
        <a:spcBef>
          <a:spcPct val="0"/>
        </a:spcBef>
        <a:spcAft>
          <a:spcPct val="0"/>
        </a:spcAft>
        <a:defRPr sz="3600" b="1">
          <a:solidFill>
            <a:srgbClr val="FF4C00"/>
          </a:solidFill>
          <a:latin typeface="Arial" charset="0"/>
        </a:defRPr>
      </a:lvl6pPr>
      <a:lvl7pPr marL="914400" algn="l" rtl="0" eaLnBrk="1" fontAlgn="base" hangingPunct="1">
        <a:spcBef>
          <a:spcPct val="0"/>
        </a:spcBef>
        <a:spcAft>
          <a:spcPct val="0"/>
        </a:spcAft>
        <a:defRPr sz="3600" b="1">
          <a:solidFill>
            <a:srgbClr val="FF4C00"/>
          </a:solidFill>
          <a:latin typeface="Arial" charset="0"/>
        </a:defRPr>
      </a:lvl7pPr>
      <a:lvl8pPr marL="1371600" algn="l" rtl="0" eaLnBrk="1" fontAlgn="base" hangingPunct="1">
        <a:spcBef>
          <a:spcPct val="0"/>
        </a:spcBef>
        <a:spcAft>
          <a:spcPct val="0"/>
        </a:spcAft>
        <a:defRPr sz="3600" b="1">
          <a:solidFill>
            <a:srgbClr val="FF4C00"/>
          </a:solidFill>
          <a:latin typeface="Arial" charset="0"/>
        </a:defRPr>
      </a:lvl8pPr>
      <a:lvl9pPr marL="1828800" algn="l" rtl="0" eaLnBrk="1" fontAlgn="base" hangingPunct="1">
        <a:spcBef>
          <a:spcPct val="0"/>
        </a:spcBef>
        <a:spcAft>
          <a:spcPct val="0"/>
        </a:spcAft>
        <a:defRPr sz="3600" b="1">
          <a:solidFill>
            <a:srgbClr val="FF4C00"/>
          </a:solidFill>
          <a:latin typeface="Arial" charset="0"/>
        </a:defRPr>
      </a:lvl9pPr>
    </p:titleStyle>
    <p:bodyStyle>
      <a:lvl1pPr marL="342900" indent="-342900" algn="l" rtl="0" eaLnBrk="1" fontAlgn="base" hangingPunct="1">
        <a:spcBef>
          <a:spcPct val="20000"/>
        </a:spcBef>
        <a:spcAft>
          <a:spcPct val="0"/>
        </a:spcAft>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2000" b="1">
          <a:solidFill>
            <a:schemeClr val="tx1"/>
          </a:solidFill>
          <a:latin typeface="+mn-lt"/>
        </a:defRPr>
      </a:lvl2pPr>
      <a:lvl3pPr marL="1143000" indent="-228600" algn="l" rtl="0" eaLnBrk="1" fontAlgn="base" hangingPunct="1">
        <a:spcBef>
          <a:spcPct val="20000"/>
        </a:spcBef>
        <a:spcAft>
          <a:spcPct val="0"/>
        </a:spcAft>
        <a:buChar char="•"/>
        <a:defRPr b="1">
          <a:solidFill>
            <a:schemeClr val="tx1"/>
          </a:solidFill>
          <a:latin typeface="+mn-lt"/>
        </a:defRPr>
      </a:lvl3pPr>
      <a:lvl4pPr marL="1600200" indent="-228600" algn="l" rtl="0" eaLnBrk="1" fontAlgn="base" hangingPunct="1">
        <a:spcBef>
          <a:spcPct val="20000"/>
        </a:spcBef>
        <a:spcAft>
          <a:spcPct val="0"/>
        </a:spcAft>
        <a:buChar char="–"/>
        <a:defRPr b="1">
          <a:solidFill>
            <a:schemeClr val="tx1"/>
          </a:solidFill>
          <a:latin typeface="+mn-lt"/>
        </a:defRPr>
      </a:lvl4pPr>
      <a:lvl5pPr marL="2057400" indent="-228600" algn="l" rtl="0" eaLnBrk="1" fontAlgn="base" hangingPunct="1">
        <a:spcBef>
          <a:spcPct val="20000"/>
        </a:spcBef>
        <a:spcAft>
          <a:spcPct val="0"/>
        </a:spcAft>
        <a:buChar char="»"/>
        <a:defRPr b="1">
          <a:solidFill>
            <a:schemeClr val="tx1"/>
          </a:solidFill>
          <a:latin typeface="+mn-lt"/>
        </a:defRPr>
      </a:lvl5pPr>
      <a:lvl6pPr marL="2514600" indent="-228600" algn="l" rtl="0" eaLnBrk="1" fontAlgn="base" hangingPunct="1">
        <a:spcBef>
          <a:spcPct val="20000"/>
        </a:spcBef>
        <a:spcAft>
          <a:spcPct val="0"/>
        </a:spcAft>
        <a:buChar char="»"/>
        <a:defRPr b="1">
          <a:solidFill>
            <a:schemeClr val="tx1"/>
          </a:solidFill>
          <a:latin typeface="+mn-lt"/>
        </a:defRPr>
      </a:lvl6pPr>
      <a:lvl7pPr marL="2971800" indent="-228600" algn="l" rtl="0" eaLnBrk="1" fontAlgn="base" hangingPunct="1">
        <a:spcBef>
          <a:spcPct val="20000"/>
        </a:spcBef>
        <a:spcAft>
          <a:spcPct val="0"/>
        </a:spcAft>
        <a:buChar char="»"/>
        <a:defRPr b="1">
          <a:solidFill>
            <a:schemeClr val="tx1"/>
          </a:solidFill>
          <a:latin typeface="+mn-lt"/>
        </a:defRPr>
      </a:lvl7pPr>
      <a:lvl8pPr marL="3429000" indent="-228600" algn="l" rtl="0" eaLnBrk="1" fontAlgn="base" hangingPunct="1">
        <a:spcBef>
          <a:spcPct val="20000"/>
        </a:spcBef>
        <a:spcAft>
          <a:spcPct val="0"/>
        </a:spcAft>
        <a:buChar char="»"/>
        <a:defRPr b="1">
          <a:solidFill>
            <a:schemeClr val="tx1"/>
          </a:solidFill>
          <a:latin typeface="+mn-lt"/>
        </a:defRPr>
      </a:lvl8pPr>
      <a:lvl9pPr marL="3886200" indent="-228600" algn="l" rtl="0" eaLnBrk="1" fontAlgn="base" hangingPunct="1">
        <a:spcBef>
          <a:spcPct val="20000"/>
        </a:spcBef>
        <a:spcAft>
          <a:spcPct val="0"/>
        </a:spcAft>
        <a:buChar char="»"/>
        <a:defRPr b="1">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hyperlink" Target="https://www.memurlar.net/haber/885439/turkiye-de-mobil-oyun-cilginligi.html"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png"/><Relationship Id="rId7" Type="http://schemas.openxmlformats.org/officeDocument/2006/relationships/hyperlink" Target="https://www.youtube.com/watch?v=3iE_ZxBB-tc&amp;list=PL9qDMO9EzLX25NTHm0q7svKLx__OZY8-e"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hyperlink" Target="https://www.youtube.com/watch?v=J2KGJO0bntU&amp;index=1&amp;list=PL8Jrl8Mqa14u--k2RfSNdrCuKDh30aw_N" TargetMode="External"/><Relationship Id="rId5" Type="http://schemas.openxmlformats.org/officeDocument/2006/relationships/hyperlink" Target="https://gelecegiyazanlar.turkcell.com.tr/konu/android" TargetMode="External"/><Relationship Id="rId4" Type="http://schemas.openxmlformats.org/officeDocument/2006/relationships/image" Target="../media/image46.png"/><Relationship Id="rId9"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hyperlink" Target="https://www.oracle.com/java/technologies/javase-downloads.html" TargetMode="Externa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hyperlink" Target="https://gelecegiyazanlar.turkcell.com.tr/konu/android/egitim/android-201/android-studio-ortamina-proje-eklemek"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hyperlink" Target="https://gelecegiyazanlar.turkcell.com.tr/konu/android/egitim/android-201/android-studio-ortamina-proje-eklemek"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150" y="1721576"/>
            <a:ext cx="2327920" cy="1396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4" name="Rectangle 9"/>
          <p:cNvSpPr>
            <a:spLocks noGrp="1" noChangeArrowheads="1"/>
          </p:cNvSpPr>
          <p:nvPr>
            <p:ph type="title"/>
          </p:nvPr>
        </p:nvSpPr>
        <p:spPr>
          <a:xfrm>
            <a:off x="799120" y="3920014"/>
            <a:ext cx="8229600" cy="1296144"/>
          </a:xfrm>
        </p:spPr>
        <p:txBody>
          <a:bodyPr/>
          <a:lstStyle/>
          <a:p>
            <a:pPr algn="ctr">
              <a:spcAft>
                <a:spcPts val="600"/>
              </a:spcAft>
            </a:pPr>
            <a:r>
              <a:rPr lang="tr-TR" altLang="tr-TR" b="0" dirty="0" smtClean="0">
                <a:effectLst>
                  <a:outerShdw blurRad="38100" dist="38100" dir="2700000" algn="tl">
                    <a:srgbClr val="000000">
                      <a:alpha val="43137"/>
                    </a:srgbClr>
                  </a:outerShdw>
                </a:effectLst>
              </a:rPr>
              <a:t>MOBİL PROGRAMLAMAYA GİRİŞ</a:t>
            </a:r>
            <a:r>
              <a:rPr lang="tr-TR" altLang="tr-TR" sz="2800" b="0" dirty="0" smtClean="0"/>
              <a:t/>
            </a:r>
            <a:br>
              <a:rPr lang="tr-TR" altLang="tr-TR" sz="2800" b="0" dirty="0" smtClean="0"/>
            </a:br>
            <a:r>
              <a:rPr lang="tr-TR" sz="2800" dirty="0">
                <a:solidFill>
                  <a:srgbClr val="00B0F0"/>
                </a:solidFill>
              </a:rPr>
              <a:t>ANDROID STUDİO </a:t>
            </a:r>
            <a:r>
              <a:rPr lang="tr-TR" sz="2800" dirty="0" smtClean="0">
                <a:solidFill>
                  <a:srgbClr val="00B0F0"/>
                </a:solidFill>
              </a:rPr>
              <a:t>KURULUMU</a:t>
            </a:r>
            <a:endParaRPr lang="en-US" altLang="tr-TR" sz="2800" b="0" dirty="0">
              <a:solidFill>
                <a:srgbClr val="00B0F0"/>
              </a:solidFill>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20" y="0"/>
            <a:ext cx="28575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Düz Bağlayıcı 2"/>
          <p:cNvCxnSpPr/>
          <p:nvPr/>
        </p:nvCxnSpPr>
        <p:spPr bwMode="auto">
          <a:xfrm>
            <a:off x="799120" y="5120908"/>
            <a:ext cx="8309384" cy="0"/>
          </a:xfrm>
          <a:prstGeom prst="line">
            <a:avLst/>
          </a:prstGeom>
          <a:ln w="28575">
            <a:headEnd type="none" w="med" len="med"/>
            <a:tailEnd type="none" w="med" len="med"/>
          </a:ln>
          <a:extLst/>
        </p:spPr>
        <p:style>
          <a:lnRef idx="1">
            <a:schemeClr val="accent6"/>
          </a:lnRef>
          <a:fillRef idx="0">
            <a:schemeClr val="accent6"/>
          </a:fillRef>
          <a:effectRef idx="0">
            <a:schemeClr val="accent6"/>
          </a:effectRef>
          <a:fontRef idx="minor">
            <a:schemeClr val="tx1"/>
          </a:fontRef>
        </p:style>
      </p:cxnSp>
      <p:cxnSp>
        <p:nvCxnSpPr>
          <p:cNvPr id="12" name="Düz Bağlayıcı 11"/>
          <p:cNvCxnSpPr/>
          <p:nvPr/>
        </p:nvCxnSpPr>
        <p:spPr bwMode="auto">
          <a:xfrm>
            <a:off x="797328" y="4005064"/>
            <a:ext cx="8309384" cy="0"/>
          </a:xfrm>
          <a:prstGeom prst="line">
            <a:avLst/>
          </a:prstGeom>
          <a:ln w="28575">
            <a:headEnd type="none" w="med" len="med"/>
            <a:tailEnd type="none" w="med" len="med"/>
          </a:ln>
          <a:extLst/>
        </p:spPr>
        <p:style>
          <a:lnRef idx="1">
            <a:schemeClr val="accent6"/>
          </a:lnRef>
          <a:fillRef idx="0">
            <a:schemeClr val="accent6"/>
          </a:fillRef>
          <a:effectRef idx="0">
            <a:schemeClr val="accent6"/>
          </a:effectRef>
          <a:fontRef idx="minor">
            <a:schemeClr val="tx1"/>
          </a:fontRef>
        </p:style>
      </p:cxnSp>
      <p:pic>
        <p:nvPicPr>
          <p:cNvPr id="2" name="Resim 1"/>
          <p:cNvPicPr>
            <a:picLocks noChangeAspect="1"/>
          </p:cNvPicPr>
          <p:nvPr/>
        </p:nvPicPr>
        <p:blipFill>
          <a:blip r:embed="rId5"/>
          <a:stretch>
            <a:fillRect/>
          </a:stretch>
        </p:blipFill>
        <p:spPr>
          <a:xfrm>
            <a:off x="5899529" y="31682"/>
            <a:ext cx="3196616" cy="2348534"/>
          </a:xfrm>
          <a:prstGeom prst="rect">
            <a:avLst/>
          </a:prstGeom>
        </p:spPr>
      </p:pic>
    </p:spTree>
  </p:cSld>
  <p:clrMapOvr>
    <a:masterClrMapping/>
  </p:clrMapOvr>
  <p:transition spd="med">
    <p:wheel spokes="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Resim 1"/>
          <p:cNvPicPr>
            <a:picLocks noChangeAspect="1"/>
          </p:cNvPicPr>
          <p:nvPr/>
        </p:nvPicPr>
        <p:blipFill>
          <a:blip r:embed="rId4"/>
          <a:stretch>
            <a:fillRect/>
          </a:stretch>
        </p:blipFill>
        <p:spPr>
          <a:xfrm>
            <a:off x="800912" y="1844824"/>
            <a:ext cx="8356364" cy="4680520"/>
          </a:xfrm>
          <a:prstGeom prst="rect">
            <a:avLst/>
          </a:prstGeom>
        </p:spPr>
      </p:pic>
    </p:spTree>
    <p:extLst>
      <p:ext uri="{BB962C8B-B14F-4D97-AF65-F5344CB8AC3E}">
        <p14:creationId xmlns:p14="http://schemas.microsoft.com/office/powerpoint/2010/main" val="2017909680"/>
      </p:ext>
    </p:extLst>
  </p:cSld>
  <p:clrMapOvr>
    <a:masterClrMapping/>
  </p:clrMapOvr>
  <p:transition spd="med">
    <p:wheel spokes="1"/>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98068" cy="400110"/>
          </a:xfrm>
          <a:prstGeom prst="rect">
            <a:avLst/>
          </a:prstGeom>
        </p:spPr>
        <p:txBody>
          <a:bodyPr wrap="square">
            <a:spAutoFit/>
          </a:bodyPr>
          <a:lstStyle/>
          <a:p>
            <a:r>
              <a:rPr lang="tr-TR" sz="2000" b="1" dirty="0" smtClean="0">
                <a:solidFill>
                  <a:srgbClr val="FF0000"/>
                </a:solidFill>
                <a:effectLst>
                  <a:outerShdw blurRad="38100" dist="38100" dir="2700000" algn="tl">
                    <a:srgbClr val="000000">
                      <a:alpha val="43137"/>
                    </a:srgbClr>
                  </a:outerShdw>
                </a:effectLst>
                <a:latin typeface="Lucida Fax" pitchFamily="18" charset="0"/>
              </a:rPr>
              <a:t>Mobil Geliştirme Platformlarının Karşılaştırılması</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2" name="Resim 1"/>
          <p:cNvPicPr>
            <a:picLocks noChangeAspect="1"/>
          </p:cNvPicPr>
          <p:nvPr/>
        </p:nvPicPr>
        <p:blipFill>
          <a:blip r:embed="rId4"/>
          <a:stretch>
            <a:fillRect/>
          </a:stretch>
        </p:blipFill>
        <p:spPr>
          <a:xfrm>
            <a:off x="1115616" y="1772816"/>
            <a:ext cx="7654320" cy="3077716"/>
          </a:xfrm>
          <a:prstGeom prst="rect">
            <a:avLst/>
          </a:prstGeom>
        </p:spPr>
      </p:pic>
    </p:spTree>
    <p:extLst>
      <p:ext uri="{BB962C8B-B14F-4D97-AF65-F5344CB8AC3E}">
        <p14:creationId xmlns:p14="http://schemas.microsoft.com/office/powerpoint/2010/main" val="3941907272"/>
      </p:ext>
    </p:extLst>
  </p:cSld>
  <p:clrMapOvr>
    <a:masterClrMapping/>
  </p:clrMapOvr>
  <p:transition spd="med">
    <p:wheel spokes="1"/>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p:cNvPicPr>
            <a:picLocks noChangeAspect="1"/>
          </p:cNvPicPr>
          <p:nvPr/>
        </p:nvPicPr>
        <p:blipFill>
          <a:blip r:embed="rId4"/>
          <a:stretch>
            <a:fillRect/>
          </a:stretch>
        </p:blipFill>
        <p:spPr>
          <a:xfrm>
            <a:off x="0" y="1"/>
            <a:ext cx="7308304" cy="6858000"/>
          </a:xfrm>
          <a:prstGeom prst="rect">
            <a:avLst/>
          </a:prstGeom>
        </p:spPr>
      </p:pic>
    </p:spTree>
    <p:extLst>
      <p:ext uri="{BB962C8B-B14F-4D97-AF65-F5344CB8AC3E}">
        <p14:creationId xmlns:p14="http://schemas.microsoft.com/office/powerpoint/2010/main" val="3198532534"/>
      </p:ext>
    </p:extLst>
  </p:cSld>
  <p:clrMapOvr>
    <a:masterClrMapping/>
  </p:clrMapOvr>
  <p:transition spd="med">
    <p:wheel spokes="1"/>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179712"/>
            <a:ext cx="6726059" cy="400110"/>
          </a:xfrm>
          <a:prstGeom prst="rect">
            <a:avLst/>
          </a:prstGeom>
        </p:spPr>
        <p:txBody>
          <a:bodyPr wrap="square">
            <a:spAutoFit/>
          </a:bodyPr>
          <a:lstStyle/>
          <a:p>
            <a:r>
              <a:rPr lang="tr-TR" sz="2000" b="1" dirty="0" smtClean="0">
                <a:solidFill>
                  <a:srgbClr val="FF4C00"/>
                </a:solidFill>
                <a:latin typeface="Lucida Fax" pitchFamily="18" charset="0"/>
              </a:rPr>
              <a:t>Haftaya Devam</a:t>
            </a:r>
            <a:endParaRPr lang="tr-TR" sz="2000" b="1" dirty="0">
              <a:solidFill>
                <a:srgbClr val="FF4C00"/>
              </a:solidFill>
              <a:latin typeface="Lucida Fax" pitchFamily="18" charset="0"/>
            </a:endParaRPr>
          </a:p>
        </p:txBody>
      </p:sp>
      <p:sp>
        <p:nvSpPr>
          <p:cNvPr id="5" name="Metin kutusu 4"/>
          <p:cNvSpPr txBox="1"/>
          <p:nvPr/>
        </p:nvSpPr>
        <p:spPr>
          <a:xfrm>
            <a:off x="2202220" y="3140968"/>
            <a:ext cx="5616624" cy="707886"/>
          </a:xfrm>
          <a:prstGeom prst="rect">
            <a:avLst/>
          </a:prstGeom>
          <a:noFill/>
        </p:spPr>
        <p:txBody>
          <a:bodyPr wrap="square" rtlCol="0">
            <a:spAutoFit/>
          </a:bodyPr>
          <a:lstStyle/>
          <a:p>
            <a:r>
              <a:rPr lang="tr-TR" sz="4000" b="1" dirty="0" smtClean="0">
                <a:solidFill>
                  <a:srgbClr val="009999"/>
                </a:solidFill>
              </a:rPr>
              <a:t>SORULARINIZ??????</a:t>
            </a:r>
            <a:endParaRPr lang="tr-TR" sz="4000" b="1" dirty="0">
              <a:solidFill>
                <a:srgbClr val="009999"/>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668" y="117276"/>
            <a:ext cx="1212850"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0074486"/>
      </p:ext>
    </p:extLst>
  </p:cSld>
  <p:clrMapOvr>
    <a:masterClrMapping/>
  </p:clrMapOvr>
  <p:transition spd="med">
    <p:wheel spokes="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Resim 1"/>
          <p:cNvPicPr>
            <a:picLocks noChangeAspect="1"/>
          </p:cNvPicPr>
          <p:nvPr/>
        </p:nvPicPr>
        <p:blipFill>
          <a:blip r:embed="rId4"/>
          <a:stretch>
            <a:fillRect/>
          </a:stretch>
        </p:blipFill>
        <p:spPr>
          <a:xfrm>
            <a:off x="791072" y="1484784"/>
            <a:ext cx="8352928" cy="4740680"/>
          </a:xfrm>
          <a:prstGeom prst="rect">
            <a:avLst/>
          </a:prstGeom>
        </p:spPr>
      </p:pic>
    </p:spTree>
    <p:extLst>
      <p:ext uri="{BB962C8B-B14F-4D97-AF65-F5344CB8AC3E}">
        <p14:creationId xmlns:p14="http://schemas.microsoft.com/office/powerpoint/2010/main" val="4275730604"/>
      </p:ext>
    </p:extLst>
  </p:cSld>
  <p:clrMapOvr>
    <a:masterClrMapping/>
  </p:clrMapOvr>
  <p:transition spd="med">
    <p:wheel spokes="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p:cNvPicPr>
            <a:picLocks noChangeAspect="1"/>
          </p:cNvPicPr>
          <p:nvPr/>
        </p:nvPicPr>
        <p:blipFill>
          <a:blip r:embed="rId4"/>
          <a:stretch>
            <a:fillRect/>
          </a:stretch>
        </p:blipFill>
        <p:spPr>
          <a:xfrm>
            <a:off x="781457" y="1772816"/>
            <a:ext cx="8382000" cy="4682877"/>
          </a:xfrm>
          <a:prstGeom prst="rect">
            <a:avLst/>
          </a:prstGeom>
        </p:spPr>
      </p:pic>
    </p:spTree>
    <p:extLst>
      <p:ext uri="{BB962C8B-B14F-4D97-AF65-F5344CB8AC3E}">
        <p14:creationId xmlns:p14="http://schemas.microsoft.com/office/powerpoint/2010/main" val="2502573211"/>
      </p:ext>
    </p:extLst>
  </p:cSld>
  <p:clrMapOvr>
    <a:masterClrMapping/>
  </p:clrMapOvr>
  <p:transition spd="med">
    <p:wheel spokes="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p:cNvPicPr>
            <a:picLocks noChangeAspect="1"/>
          </p:cNvPicPr>
          <p:nvPr/>
        </p:nvPicPr>
        <p:blipFill>
          <a:blip r:embed="rId4"/>
          <a:stretch>
            <a:fillRect/>
          </a:stretch>
        </p:blipFill>
        <p:spPr>
          <a:xfrm>
            <a:off x="797113" y="1498424"/>
            <a:ext cx="8335330" cy="4853558"/>
          </a:xfrm>
          <a:prstGeom prst="rect">
            <a:avLst/>
          </a:prstGeom>
        </p:spPr>
      </p:pic>
    </p:spTree>
    <p:extLst>
      <p:ext uri="{BB962C8B-B14F-4D97-AF65-F5344CB8AC3E}">
        <p14:creationId xmlns:p14="http://schemas.microsoft.com/office/powerpoint/2010/main" val="3152197898"/>
      </p:ext>
    </p:extLst>
  </p:cSld>
  <p:clrMapOvr>
    <a:masterClrMapping/>
  </p:clrMapOvr>
  <p:transition spd="med">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Resim 1"/>
          <p:cNvPicPr>
            <a:picLocks noChangeAspect="1"/>
          </p:cNvPicPr>
          <p:nvPr/>
        </p:nvPicPr>
        <p:blipFill>
          <a:blip r:embed="rId4"/>
          <a:stretch>
            <a:fillRect/>
          </a:stretch>
        </p:blipFill>
        <p:spPr>
          <a:xfrm>
            <a:off x="806903" y="1628800"/>
            <a:ext cx="8298185" cy="4573587"/>
          </a:xfrm>
          <a:prstGeom prst="rect">
            <a:avLst/>
          </a:prstGeom>
        </p:spPr>
      </p:pic>
    </p:spTree>
    <p:extLst>
      <p:ext uri="{BB962C8B-B14F-4D97-AF65-F5344CB8AC3E}">
        <p14:creationId xmlns:p14="http://schemas.microsoft.com/office/powerpoint/2010/main" val="2821893665"/>
      </p:ext>
    </p:extLst>
  </p:cSld>
  <p:clrMapOvr>
    <a:masterClrMapping/>
  </p:clrMapOvr>
  <p:transition spd="med">
    <p:wheel spokes="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p:cNvPicPr>
            <a:picLocks noChangeAspect="1"/>
          </p:cNvPicPr>
          <p:nvPr/>
        </p:nvPicPr>
        <p:blipFill>
          <a:blip r:embed="rId4"/>
          <a:stretch>
            <a:fillRect/>
          </a:stretch>
        </p:blipFill>
        <p:spPr>
          <a:xfrm>
            <a:off x="762001" y="1850083"/>
            <a:ext cx="8381999" cy="4714260"/>
          </a:xfrm>
          <a:prstGeom prst="rect">
            <a:avLst/>
          </a:prstGeom>
        </p:spPr>
      </p:pic>
    </p:spTree>
    <p:extLst>
      <p:ext uri="{BB962C8B-B14F-4D97-AF65-F5344CB8AC3E}">
        <p14:creationId xmlns:p14="http://schemas.microsoft.com/office/powerpoint/2010/main" val="2579941328"/>
      </p:ext>
    </p:extLst>
  </p:cSld>
  <p:clrMapOvr>
    <a:masterClrMapping/>
  </p:clrMapOvr>
  <p:transition spd="med">
    <p:wheel spokes="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ikdörtgen 7"/>
          <p:cNvSpPr/>
          <p:nvPr/>
        </p:nvSpPr>
        <p:spPr>
          <a:xfrm>
            <a:off x="895028" y="205213"/>
            <a:ext cx="6726059" cy="707886"/>
          </a:xfrm>
          <a:prstGeom prst="rect">
            <a:avLst/>
          </a:prstGeom>
        </p:spPr>
        <p:txBody>
          <a:bodyPr wrap="square">
            <a:spAutoFit/>
          </a:bodyPr>
          <a:lstStyle/>
          <a:p>
            <a:pPr algn="ctr"/>
            <a:r>
              <a:rPr lang="tr-TR" sz="2000" b="1" dirty="0" smtClean="0">
                <a:solidFill>
                  <a:srgbClr val="FF4C00"/>
                </a:solidFill>
                <a:latin typeface="Lucida Fax" pitchFamily="18" charset="0"/>
              </a:rPr>
              <a:t>2019 TÜRKİYE İNTERNET VE SOSYAL MEDYA KULLANIM İSTATİSTİKLERİ</a:t>
            </a:r>
            <a:endParaRPr lang="tr-TR" sz="2000" b="1" dirty="0">
              <a:solidFill>
                <a:srgbClr val="FF4C00"/>
              </a:solidFill>
              <a:latin typeface="Lucida Fax" pitchFamily="18" charset="0"/>
            </a:endParaRPr>
          </a:p>
        </p:txBody>
      </p:sp>
      <p:pic>
        <p:nvPicPr>
          <p:cNvPr id="3" name="Resim 2"/>
          <p:cNvPicPr>
            <a:picLocks noChangeAspect="1"/>
          </p:cNvPicPr>
          <p:nvPr/>
        </p:nvPicPr>
        <p:blipFill>
          <a:blip r:embed="rId4"/>
          <a:stretch>
            <a:fillRect/>
          </a:stretch>
        </p:blipFill>
        <p:spPr>
          <a:xfrm>
            <a:off x="810562" y="1512406"/>
            <a:ext cx="8286768" cy="4608512"/>
          </a:xfrm>
          <a:prstGeom prst="rect">
            <a:avLst/>
          </a:prstGeom>
        </p:spPr>
      </p:pic>
    </p:spTree>
    <p:extLst>
      <p:ext uri="{BB962C8B-B14F-4D97-AF65-F5344CB8AC3E}">
        <p14:creationId xmlns:p14="http://schemas.microsoft.com/office/powerpoint/2010/main" val="3014957919"/>
      </p:ext>
    </p:extLst>
  </p:cSld>
  <p:clrMapOvr>
    <a:masterClrMapping/>
  </p:clrMapOvr>
  <p:transition spd="med">
    <p:wheel spokes="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p:cNvPicPr>
            <a:picLocks noChangeAspect="1"/>
          </p:cNvPicPr>
          <p:nvPr/>
        </p:nvPicPr>
        <p:blipFill>
          <a:blip r:embed="rId4"/>
          <a:stretch>
            <a:fillRect/>
          </a:stretch>
        </p:blipFill>
        <p:spPr>
          <a:xfrm>
            <a:off x="777665" y="1556792"/>
            <a:ext cx="8375097" cy="4680520"/>
          </a:xfrm>
          <a:prstGeom prst="rect">
            <a:avLst/>
          </a:prstGeom>
        </p:spPr>
      </p:pic>
    </p:spTree>
    <p:extLst>
      <p:ext uri="{BB962C8B-B14F-4D97-AF65-F5344CB8AC3E}">
        <p14:creationId xmlns:p14="http://schemas.microsoft.com/office/powerpoint/2010/main" val="1805694554"/>
      </p:ext>
    </p:extLst>
  </p:cSld>
  <p:clrMapOvr>
    <a:masterClrMapping/>
  </p:clrMapOvr>
  <p:transition spd="med">
    <p:wheel spokes="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Resim 1"/>
          <p:cNvPicPr>
            <a:picLocks noChangeAspect="1"/>
          </p:cNvPicPr>
          <p:nvPr/>
        </p:nvPicPr>
        <p:blipFill>
          <a:blip r:embed="rId4"/>
          <a:stretch>
            <a:fillRect/>
          </a:stretch>
        </p:blipFill>
        <p:spPr>
          <a:xfrm>
            <a:off x="831056" y="1700808"/>
            <a:ext cx="8243887" cy="4629150"/>
          </a:xfrm>
          <a:prstGeom prst="rect">
            <a:avLst/>
          </a:prstGeom>
        </p:spPr>
      </p:pic>
    </p:spTree>
    <p:extLst>
      <p:ext uri="{BB962C8B-B14F-4D97-AF65-F5344CB8AC3E}">
        <p14:creationId xmlns:p14="http://schemas.microsoft.com/office/powerpoint/2010/main" val="2016559460"/>
      </p:ext>
    </p:extLst>
  </p:cSld>
  <p:clrMapOvr>
    <a:masterClrMapping/>
  </p:clrMapOvr>
  <p:transition spd="med">
    <p:wheel spokes="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Resim 5"/>
          <p:cNvPicPr>
            <a:picLocks noChangeAspect="1"/>
          </p:cNvPicPr>
          <p:nvPr/>
        </p:nvPicPr>
        <p:blipFill>
          <a:blip r:embed="rId4"/>
          <a:stretch>
            <a:fillRect/>
          </a:stretch>
        </p:blipFill>
        <p:spPr>
          <a:xfrm>
            <a:off x="782388" y="1772816"/>
            <a:ext cx="8335653" cy="4104456"/>
          </a:xfrm>
          <a:prstGeom prst="rect">
            <a:avLst/>
          </a:prstGeom>
        </p:spPr>
      </p:pic>
    </p:spTree>
    <p:extLst>
      <p:ext uri="{BB962C8B-B14F-4D97-AF65-F5344CB8AC3E}">
        <p14:creationId xmlns:p14="http://schemas.microsoft.com/office/powerpoint/2010/main" val="76325486"/>
      </p:ext>
    </p:extLst>
  </p:cSld>
  <p:clrMapOvr>
    <a:masterClrMapping/>
  </p:clrMapOvr>
  <p:transition spd="med">
    <p:wheel spokes="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895028" y="116632"/>
            <a:ext cx="6726059" cy="769441"/>
          </a:xfrm>
          <a:prstGeom prst="rect">
            <a:avLst/>
          </a:prstGeom>
        </p:spPr>
        <p:txBody>
          <a:bodyPr wrap="square">
            <a:spAutoFit/>
          </a:bodyPr>
          <a:lstStyle/>
          <a:p>
            <a:pPr algn="ctr"/>
            <a:r>
              <a:rPr lang="tr-TR" b="1" dirty="0" smtClean="0">
                <a:solidFill>
                  <a:srgbClr val="0000FF"/>
                </a:solidFill>
                <a:latin typeface="Lucida Fax" pitchFamily="18" charset="0"/>
              </a:rPr>
              <a:t>2019</a:t>
            </a:r>
            <a:r>
              <a:rPr lang="tr-TR" sz="2000" b="1" dirty="0" smtClean="0">
                <a:solidFill>
                  <a:srgbClr val="FF4C00"/>
                </a:solidFill>
                <a:latin typeface="Lucida Fax" pitchFamily="18" charset="0"/>
              </a:rPr>
              <a:t> DÜNYA İNTERNET VE SOSYAL MEDYA KULLANIM İSTATİSTİKLERİ</a:t>
            </a:r>
            <a:endParaRPr lang="tr-TR" sz="2000" b="1" dirty="0">
              <a:solidFill>
                <a:srgbClr val="FF4C00"/>
              </a:solidFill>
              <a:latin typeface="Lucida Fax" pitchFamily="18" charset="0"/>
            </a:endParaRPr>
          </a:p>
        </p:txBody>
      </p:sp>
      <p:sp>
        <p:nvSpPr>
          <p:cNvPr id="6" name="Dikdörtgen 5"/>
          <p:cNvSpPr/>
          <p:nvPr/>
        </p:nvSpPr>
        <p:spPr>
          <a:xfrm>
            <a:off x="971600" y="980728"/>
            <a:ext cx="7995098" cy="707886"/>
          </a:xfrm>
          <a:prstGeom prst="rect">
            <a:avLst/>
          </a:prstGeom>
        </p:spPr>
        <p:txBody>
          <a:bodyPr wrap="square">
            <a:spAutoFit/>
          </a:bodyPr>
          <a:lstStyle/>
          <a:p>
            <a:pPr marL="342900" indent="-342900" algn="just">
              <a:buFont typeface="Wingdings" panose="05000000000000000000" pitchFamily="2" charset="2"/>
              <a:buChar char="q"/>
            </a:pPr>
            <a:r>
              <a:rPr lang="tr-TR" sz="2000" dirty="0" err="1"/>
              <a:t>We</a:t>
            </a:r>
            <a:r>
              <a:rPr lang="tr-TR" sz="2000" dirty="0"/>
              <a:t> </a:t>
            </a:r>
            <a:r>
              <a:rPr lang="tr-TR" sz="2000" dirty="0" err="1"/>
              <a:t>Are</a:t>
            </a:r>
            <a:r>
              <a:rPr lang="tr-TR" sz="2000" dirty="0"/>
              <a:t> </a:t>
            </a:r>
            <a:r>
              <a:rPr lang="tr-TR" sz="2000" dirty="0" err="1"/>
              <a:t>Social</a:t>
            </a:r>
            <a:r>
              <a:rPr lang="tr-TR" sz="2000" dirty="0"/>
              <a:t> adlı dijital pazarlama ajansının yaptığı </a:t>
            </a:r>
            <a:r>
              <a:rPr lang="tr-TR" sz="2000" dirty="0" smtClean="0"/>
              <a:t>araştırmalar </a:t>
            </a:r>
            <a:r>
              <a:rPr lang="tr-TR" sz="2000" dirty="0"/>
              <a:t>ve </a:t>
            </a:r>
            <a:r>
              <a:rPr lang="tr-TR" sz="2000" dirty="0" smtClean="0"/>
              <a:t>istatistiklere göre;</a:t>
            </a:r>
            <a:endParaRPr lang="tr-TR" sz="2000" dirty="0"/>
          </a:p>
        </p:txBody>
      </p:sp>
      <p:pic>
        <p:nvPicPr>
          <p:cNvPr id="7" name="Resim 6"/>
          <p:cNvPicPr>
            <a:picLocks noChangeAspect="1"/>
          </p:cNvPicPr>
          <p:nvPr/>
        </p:nvPicPr>
        <p:blipFill>
          <a:blip r:embed="rId4"/>
          <a:stretch>
            <a:fillRect/>
          </a:stretch>
        </p:blipFill>
        <p:spPr>
          <a:xfrm>
            <a:off x="807266" y="1916832"/>
            <a:ext cx="8291264" cy="4660133"/>
          </a:xfrm>
          <a:prstGeom prst="rect">
            <a:avLst/>
          </a:prstGeom>
        </p:spPr>
      </p:pic>
    </p:spTree>
    <p:extLst>
      <p:ext uri="{BB962C8B-B14F-4D97-AF65-F5344CB8AC3E}">
        <p14:creationId xmlns:p14="http://schemas.microsoft.com/office/powerpoint/2010/main" val="1033453329"/>
      </p:ext>
    </p:extLst>
  </p:cSld>
  <p:clrMapOvr>
    <a:masterClrMapping/>
  </p:clrMapOvr>
  <p:transition spd="med">
    <p:wheel spokes="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sim 4"/>
          <p:cNvPicPr>
            <a:picLocks noChangeAspect="1"/>
          </p:cNvPicPr>
          <p:nvPr/>
        </p:nvPicPr>
        <p:blipFill>
          <a:blip r:embed="rId4"/>
          <a:stretch>
            <a:fillRect/>
          </a:stretch>
        </p:blipFill>
        <p:spPr>
          <a:xfrm>
            <a:off x="809557" y="1772816"/>
            <a:ext cx="8316154" cy="4104456"/>
          </a:xfrm>
          <a:prstGeom prst="rect">
            <a:avLst/>
          </a:prstGeom>
        </p:spPr>
      </p:pic>
    </p:spTree>
    <p:extLst>
      <p:ext uri="{BB962C8B-B14F-4D97-AF65-F5344CB8AC3E}">
        <p14:creationId xmlns:p14="http://schemas.microsoft.com/office/powerpoint/2010/main" val="2490181870"/>
      </p:ext>
    </p:extLst>
  </p:cSld>
  <p:clrMapOvr>
    <a:masterClrMapping/>
  </p:clrMapOvr>
  <p:transition spd="med">
    <p:wheel spokes="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sim 4"/>
          <p:cNvPicPr>
            <a:picLocks noChangeAspect="1"/>
          </p:cNvPicPr>
          <p:nvPr/>
        </p:nvPicPr>
        <p:blipFill>
          <a:blip r:embed="rId4"/>
          <a:stretch>
            <a:fillRect/>
          </a:stretch>
        </p:blipFill>
        <p:spPr>
          <a:xfrm>
            <a:off x="798764" y="1745536"/>
            <a:ext cx="8306324" cy="4248472"/>
          </a:xfrm>
          <a:prstGeom prst="rect">
            <a:avLst/>
          </a:prstGeom>
        </p:spPr>
      </p:pic>
    </p:spTree>
    <p:extLst>
      <p:ext uri="{BB962C8B-B14F-4D97-AF65-F5344CB8AC3E}">
        <p14:creationId xmlns:p14="http://schemas.microsoft.com/office/powerpoint/2010/main" val="729463796"/>
      </p:ext>
    </p:extLst>
  </p:cSld>
  <p:clrMapOvr>
    <a:masterClrMapping/>
  </p:clrMapOvr>
  <p:transition spd="med">
    <p:wheel spokes="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sim 4"/>
          <p:cNvPicPr>
            <a:picLocks noChangeAspect="1"/>
          </p:cNvPicPr>
          <p:nvPr/>
        </p:nvPicPr>
        <p:blipFill>
          <a:blip r:embed="rId4"/>
          <a:stretch>
            <a:fillRect/>
          </a:stretch>
        </p:blipFill>
        <p:spPr>
          <a:xfrm>
            <a:off x="762000" y="1124744"/>
            <a:ext cx="8407195" cy="4248472"/>
          </a:xfrm>
          <a:prstGeom prst="rect">
            <a:avLst/>
          </a:prstGeom>
        </p:spPr>
      </p:pic>
      <p:sp>
        <p:nvSpPr>
          <p:cNvPr id="2" name="Dikdörtgen 1"/>
          <p:cNvSpPr/>
          <p:nvPr/>
        </p:nvSpPr>
        <p:spPr>
          <a:xfrm>
            <a:off x="941486" y="5733256"/>
            <a:ext cx="7542584" cy="830997"/>
          </a:xfrm>
          <a:prstGeom prst="rect">
            <a:avLst/>
          </a:prstGeom>
        </p:spPr>
        <p:txBody>
          <a:bodyPr wrap="square">
            <a:spAutoFit/>
          </a:bodyPr>
          <a:lstStyle/>
          <a:p>
            <a:r>
              <a:rPr lang="en-US" dirty="0">
                <a:hlinkClick r:id="rId5"/>
              </a:rPr>
              <a:t>https://www.memurlar.net/haber/885439/turkiye-de-mobil-oyun-cilginligi.html</a:t>
            </a:r>
            <a:endParaRPr lang="en-US" dirty="0"/>
          </a:p>
        </p:txBody>
      </p:sp>
    </p:spTree>
    <p:extLst>
      <p:ext uri="{BB962C8B-B14F-4D97-AF65-F5344CB8AC3E}">
        <p14:creationId xmlns:p14="http://schemas.microsoft.com/office/powerpoint/2010/main" val="3524051280"/>
      </p:ext>
    </p:extLst>
  </p:cSld>
  <p:clrMapOvr>
    <a:masterClrMapping/>
  </p:clrMapOvr>
  <p:transition spd="med">
    <p:wheel spokes="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MOBİL İŞLETİM SİSTEMLERİ</a:t>
            </a:r>
            <a:endParaRPr lang="tr-TR" sz="2000" b="1" dirty="0">
              <a:solidFill>
                <a:srgbClr val="FF4C00"/>
              </a:solidFill>
              <a:latin typeface="Lucida Fax" pitchFamily="18" charset="0"/>
            </a:endParaRPr>
          </a:p>
        </p:txBody>
      </p:sp>
      <p:sp>
        <p:nvSpPr>
          <p:cNvPr id="3" name="Dikdörtgen 2"/>
          <p:cNvSpPr/>
          <p:nvPr/>
        </p:nvSpPr>
        <p:spPr>
          <a:xfrm>
            <a:off x="952550" y="942628"/>
            <a:ext cx="7995098" cy="5940088"/>
          </a:xfrm>
          <a:prstGeom prst="rect">
            <a:avLst/>
          </a:prstGeom>
        </p:spPr>
        <p:txBody>
          <a:bodyPr wrap="square">
            <a:spAutoFit/>
          </a:bodyPr>
          <a:lstStyle/>
          <a:p>
            <a:pPr marL="342900" indent="-342900" algn="just">
              <a:buFont typeface="Wingdings" pitchFamily="2" charset="2"/>
              <a:buChar char="ü"/>
            </a:pPr>
            <a:r>
              <a:rPr lang="tr-TR" sz="2000" dirty="0"/>
              <a:t>Kullandığımız her türlü elektronik donanımın üzerinde </a:t>
            </a:r>
            <a:r>
              <a:rPr lang="tr-TR" sz="2000" dirty="0" smtClean="0"/>
              <a:t>donanımı </a:t>
            </a:r>
            <a:r>
              <a:rPr lang="tr-TR" sz="2000" dirty="0"/>
              <a:t>kontrol eden </a:t>
            </a:r>
            <a:r>
              <a:rPr lang="tr-TR" sz="2000" dirty="0" smtClean="0"/>
              <a:t>ve iletişimi yönlendiren bir </a:t>
            </a:r>
            <a:r>
              <a:rPr lang="tr-TR" sz="2000" b="1" u="sng" dirty="0" smtClean="0">
                <a:solidFill>
                  <a:srgbClr val="0070C0"/>
                </a:solidFill>
              </a:rPr>
              <a:t>işletim sistemi</a:t>
            </a:r>
            <a:r>
              <a:rPr lang="tr-TR" sz="2000" dirty="0" smtClean="0"/>
              <a:t> (yazılımı) </a:t>
            </a:r>
            <a:r>
              <a:rPr lang="tr-TR" sz="2000" dirty="0"/>
              <a:t>çalışmaktadır. Donanımlar gelişip karmaşıklaştıkça, onları kontrol eden yazılımlar da mecburen gelişip </a:t>
            </a:r>
            <a:r>
              <a:rPr lang="tr-TR" sz="2000" dirty="0" smtClean="0"/>
              <a:t>karmaşıklaşmıştır. Yani </a:t>
            </a:r>
            <a:r>
              <a:rPr lang="tr-TR" sz="2000" dirty="0"/>
              <a:t>bir diğer deyişle, zaman içerisinde donanımlarımızdaki basit yazılım parçaları, </a:t>
            </a:r>
            <a:r>
              <a:rPr lang="tr-TR" sz="2000" u="sng" dirty="0"/>
              <a:t>kompleks işletim sistemlerine</a:t>
            </a:r>
            <a:r>
              <a:rPr lang="tr-TR" sz="2000" dirty="0"/>
              <a:t> dönüştürüldüler</a:t>
            </a:r>
            <a:r>
              <a:rPr lang="tr-TR" sz="2000" dirty="0" smtClean="0"/>
              <a:t>.</a:t>
            </a:r>
          </a:p>
          <a:p>
            <a:pPr marL="342900" indent="-342900" algn="just">
              <a:buFont typeface="Wingdings" pitchFamily="2" charset="2"/>
              <a:buChar char="ü"/>
            </a:pPr>
            <a:r>
              <a:rPr lang="tr-TR" sz="2000" dirty="0"/>
              <a:t>Akıllı telefonlar (Smart </a:t>
            </a:r>
            <a:r>
              <a:rPr lang="tr-TR" sz="2000" dirty="0" err="1"/>
              <a:t>Phones</a:t>
            </a:r>
            <a:r>
              <a:rPr lang="tr-TR" sz="2000" dirty="0" smtClean="0"/>
              <a:t>), </a:t>
            </a:r>
            <a:r>
              <a:rPr lang="tr-TR" sz="2000" dirty="0"/>
              <a:t>Tablet </a:t>
            </a:r>
            <a:r>
              <a:rPr lang="tr-TR" sz="2000" dirty="0" smtClean="0"/>
              <a:t>bilgisayarlar, </a:t>
            </a:r>
            <a:r>
              <a:rPr lang="tr-TR" sz="2000" dirty="0"/>
              <a:t>PDA (</a:t>
            </a:r>
            <a:r>
              <a:rPr lang="tr-TR" sz="2000" dirty="0" err="1"/>
              <a:t>Personal</a:t>
            </a:r>
            <a:r>
              <a:rPr lang="tr-TR" sz="2000" dirty="0"/>
              <a:t> </a:t>
            </a:r>
            <a:r>
              <a:rPr lang="tr-TR" sz="2000" dirty="0" err="1"/>
              <a:t>Digital</a:t>
            </a:r>
            <a:r>
              <a:rPr lang="tr-TR" sz="2000" dirty="0"/>
              <a:t> </a:t>
            </a:r>
            <a:r>
              <a:rPr lang="tr-TR" sz="2000" dirty="0" err="1"/>
              <a:t>Assistant</a:t>
            </a:r>
            <a:r>
              <a:rPr lang="tr-TR" sz="2000" dirty="0" smtClean="0"/>
              <a:t>)'</a:t>
            </a:r>
            <a:r>
              <a:rPr lang="tr-TR" sz="2000" dirty="0" err="1" smtClean="0"/>
              <a:t>lar</a:t>
            </a:r>
            <a:r>
              <a:rPr lang="tr-TR" sz="2000" dirty="0" smtClean="0"/>
              <a:t> </a:t>
            </a:r>
            <a:r>
              <a:rPr lang="tr-TR" sz="2000" dirty="0"/>
              <a:t>gibi taşınabilir </a:t>
            </a:r>
            <a:r>
              <a:rPr lang="tr-TR" sz="2000" u="sng" dirty="0"/>
              <a:t>cihazlar için üretilen işletim </a:t>
            </a:r>
            <a:r>
              <a:rPr lang="tr-TR" sz="2000" dirty="0"/>
              <a:t>sistemleri </a:t>
            </a:r>
            <a:r>
              <a:rPr lang="tr-TR" sz="2000" b="1" u="sng" dirty="0">
                <a:solidFill>
                  <a:srgbClr val="0070C0"/>
                </a:solidFill>
              </a:rPr>
              <a:t>mobil işletim sistemleri</a:t>
            </a:r>
            <a:r>
              <a:rPr lang="tr-TR" sz="2000" b="1" dirty="0">
                <a:solidFill>
                  <a:srgbClr val="0070C0"/>
                </a:solidFill>
              </a:rPr>
              <a:t> </a:t>
            </a:r>
            <a:r>
              <a:rPr lang="tr-TR" sz="2000" dirty="0"/>
              <a:t>olarak adlandırılırlar. </a:t>
            </a:r>
          </a:p>
          <a:p>
            <a:pPr marL="342900" indent="-342900" algn="just">
              <a:buFont typeface="Wingdings" pitchFamily="2" charset="2"/>
              <a:buChar char="ü"/>
            </a:pPr>
            <a:r>
              <a:rPr lang="tr-TR" sz="2000" dirty="0" smtClean="0"/>
              <a:t>Son yıllarda taşınabilir (mobil) cihazlardaki özellikle telefonlardaki hızlı gelişmeler bu tür cihazlara </a:t>
            </a:r>
            <a:r>
              <a:rPr lang="tr-TR" sz="2000" u="sng" dirty="0" smtClean="0"/>
              <a:t>uygun işletim sistemi, yazılım ve donanımların</a:t>
            </a:r>
            <a:r>
              <a:rPr lang="tr-TR" sz="2000" dirty="0" smtClean="0"/>
              <a:t> da geliştirilmesini zorunlu kılmıştır. Artık </a:t>
            </a:r>
            <a:r>
              <a:rPr lang="tr-TR" sz="2000" dirty="0"/>
              <a:t>akıllı telefonlar hayatımızın vazgeçilmez bir parçası olmaya başladılar. Birçoğumuz işi dolayısıyla ya da başka nedenlerle akıllı telefon kullanmaya başladık. </a:t>
            </a:r>
            <a:r>
              <a:rPr lang="tr-TR" sz="2000" dirty="0" smtClean="0"/>
              <a:t>Böylece akıllı </a:t>
            </a:r>
            <a:r>
              <a:rPr lang="tr-TR" sz="2000" dirty="0"/>
              <a:t>telefon firmaları son 6 yıldır kendilerini aşırı derecede geliştirerek insanlara yeni teknolojiler ve yeni özellikler sunmaya başladılar</a:t>
            </a:r>
            <a:r>
              <a:rPr lang="tr-TR" sz="2000" dirty="0" smtClean="0"/>
              <a:t>.</a:t>
            </a:r>
          </a:p>
          <a:p>
            <a:pPr marL="342900" indent="-342900" algn="just">
              <a:buFont typeface="Wingdings" pitchFamily="2" charset="2"/>
              <a:buChar char="ü"/>
            </a:pPr>
            <a:r>
              <a:rPr lang="tr-TR" sz="2000" dirty="0" smtClean="0"/>
              <a:t>Geçen yıllara göre, mobil uygulamalar yaklaşık indirme, kullanma %20, ekonomik (parasal) olarak %40 oranında artmıştır.</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331414"/>
      </p:ext>
    </p:extLst>
  </p:cSld>
  <p:clrMapOvr>
    <a:masterClrMapping/>
  </p:clrMapOvr>
  <p:transition spd="med">
    <p:wheel spokes="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MOBİL İŞLETİM SİSTEMLERİ</a:t>
            </a:r>
            <a:endParaRPr lang="tr-TR" sz="2000" b="1" dirty="0">
              <a:solidFill>
                <a:srgbClr val="FF4C00"/>
              </a:solidFill>
              <a:latin typeface="Lucida Fax" pitchFamily="18" charset="0"/>
            </a:endParaRPr>
          </a:p>
        </p:txBody>
      </p:sp>
      <p:sp>
        <p:nvSpPr>
          <p:cNvPr id="3" name="Dikdörtgen 2"/>
          <p:cNvSpPr/>
          <p:nvPr/>
        </p:nvSpPr>
        <p:spPr>
          <a:xfrm>
            <a:off x="971600" y="980728"/>
            <a:ext cx="7995098" cy="5632311"/>
          </a:xfrm>
          <a:prstGeom prst="rect">
            <a:avLst/>
          </a:prstGeom>
        </p:spPr>
        <p:txBody>
          <a:bodyPr wrap="square">
            <a:spAutoFit/>
          </a:bodyPr>
          <a:lstStyle/>
          <a:p>
            <a:pPr marL="342900" indent="-342900" algn="just">
              <a:buFont typeface="Wingdings" pitchFamily="2" charset="2"/>
              <a:buChar char="ü"/>
            </a:pPr>
            <a:r>
              <a:rPr lang="tr-TR" sz="2000" dirty="0"/>
              <a:t>İşletim sistemi </a:t>
            </a:r>
            <a:r>
              <a:rPr lang="tr-TR" sz="2000" u="sng" dirty="0"/>
              <a:t>yazmak oldukça zahmetli</a:t>
            </a:r>
            <a:r>
              <a:rPr lang="tr-TR" sz="2000" dirty="0"/>
              <a:t> oluğundan günümüze </a:t>
            </a:r>
            <a:r>
              <a:rPr lang="tr-TR" sz="2000" dirty="0" smtClean="0"/>
              <a:t>kadar </a:t>
            </a:r>
            <a:r>
              <a:rPr lang="tr-TR" sz="2000" dirty="0"/>
              <a:t>sadece </a:t>
            </a:r>
            <a:r>
              <a:rPr lang="tr-TR" sz="2000" dirty="0" smtClean="0"/>
              <a:t>bunlardan </a:t>
            </a:r>
            <a:r>
              <a:rPr lang="tr-TR" sz="2000" u="sng" dirty="0" smtClean="0"/>
              <a:t>birazı geliştirilmeye devam etmektedir</a:t>
            </a:r>
            <a:r>
              <a:rPr lang="tr-TR" sz="2000" dirty="0" smtClean="0"/>
              <a:t>. Bunlardan </a:t>
            </a:r>
            <a:r>
              <a:rPr lang="tr-TR" sz="2000" dirty="0"/>
              <a:t>bazıları kullanıcı ihtiyaçlarını karşılayamadığından dolayı unutulmuştur. Günümüzde mevcut ve yakın gelecekte de var olmaları muhtemel olan </a:t>
            </a:r>
            <a:r>
              <a:rPr lang="tr-TR" sz="2000" u="sng" dirty="0"/>
              <a:t>mobil işletim sistemleri</a:t>
            </a:r>
            <a:r>
              <a:rPr lang="tr-TR" sz="2000" dirty="0"/>
              <a:t> </a:t>
            </a:r>
            <a:r>
              <a:rPr lang="tr-TR" sz="2000" dirty="0" smtClean="0"/>
              <a:t>şunlardır;</a:t>
            </a:r>
          </a:p>
          <a:p>
            <a:pPr algn="just"/>
            <a:endParaRPr lang="tr-TR" sz="2000" dirty="0" smtClean="0"/>
          </a:p>
          <a:p>
            <a:pPr lvl="3" algn="just"/>
            <a:r>
              <a:rPr lang="tr-TR" sz="2000" dirty="0" smtClean="0"/>
              <a:t>	</a:t>
            </a:r>
            <a:r>
              <a:rPr lang="tr-TR" dirty="0" smtClean="0"/>
              <a:t>- Google: </a:t>
            </a:r>
            <a:r>
              <a:rPr lang="tr-TR" dirty="0" err="1"/>
              <a:t>Android</a:t>
            </a:r>
            <a:r>
              <a:rPr lang="tr-TR" dirty="0"/>
              <a:t> </a:t>
            </a:r>
            <a:endParaRPr lang="tr-TR" dirty="0" smtClean="0"/>
          </a:p>
          <a:p>
            <a:pPr lvl="3" algn="just"/>
            <a:r>
              <a:rPr lang="tr-TR" dirty="0" smtClean="0"/>
              <a:t>	- Apple: </a:t>
            </a:r>
            <a:r>
              <a:rPr lang="tr-TR" dirty="0" err="1"/>
              <a:t>Iphone</a:t>
            </a:r>
            <a:r>
              <a:rPr lang="tr-TR" dirty="0"/>
              <a:t> OS </a:t>
            </a:r>
            <a:r>
              <a:rPr lang="tr-TR" dirty="0" smtClean="0"/>
              <a:t>(</a:t>
            </a:r>
            <a:r>
              <a:rPr lang="tr-TR" dirty="0"/>
              <a:t>I</a:t>
            </a:r>
            <a:r>
              <a:rPr lang="tr-TR" dirty="0" smtClean="0"/>
              <a:t>OS</a:t>
            </a:r>
            <a:r>
              <a:rPr lang="tr-TR" dirty="0"/>
              <a:t>) </a:t>
            </a:r>
          </a:p>
          <a:p>
            <a:pPr lvl="3" algn="just"/>
            <a:r>
              <a:rPr lang="tr-TR" dirty="0" smtClean="0"/>
              <a:t>	- RIM (</a:t>
            </a:r>
            <a:r>
              <a:rPr lang="en-US" dirty="0"/>
              <a:t>Research In </a:t>
            </a:r>
            <a:r>
              <a:rPr lang="en-US" dirty="0" smtClean="0"/>
              <a:t>Motion</a:t>
            </a:r>
            <a:r>
              <a:rPr lang="tr-TR" dirty="0"/>
              <a:t>)</a:t>
            </a:r>
            <a:r>
              <a:rPr lang="tr-TR" dirty="0" smtClean="0"/>
              <a:t>: </a:t>
            </a:r>
            <a:r>
              <a:rPr lang="tr-TR" dirty="0" err="1"/>
              <a:t>BlackBerry</a:t>
            </a:r>
            <a:r>
              <a:rPr lang="tr-TR" dirty="0"/>
              <a:t> OS </a:t>
            </a:r>
          </a:p>
          <a:p>
            <a:pPr lvl="3" algn="just"/>
            <a:r>
              <a:rPr lang="tr-TR" dirty="0" smtClean="0"/>
              <a:t>	- </a:t>
            </a:r>
            <a:r>
              <a:rPr lang="tr-TR" dirty="0" err="1" smtClean="0"/>
              <a:t>Symbian</a:t>
            </a:r>
            <a:r>
              <a:rPr lang="tr-TR" dirty="0" smtClean="0"/>
              <a:t> Vakfı: </a:t>
            </a:r>
            <a:r>
              <a:rPr lang="tr-TR" dirty="0" err="1"/>
              <a:t>Symbian</a:t>
            </a:r>
            <a:r>
              <a:rPr lang="tr-TR" dirty="0"/>
              <a:t> </a:t>
            </a:r>
          </a:p>
          <a:p>
            <a:pPr lvl="3" algn="just"/>
            <a:r>
              <a:rPr lang="tr-TR" dirty="0" smtClean="0"/>
              <a:t>	- Palm: </a:t>
            </a:r>
            <a:r>
              <a:rPr lang="tr-TR" dirty="0"/>
              <a:t>Web OS </a:t>
            </a:r>
          </a:p>
          <a:p>
            <a:pPr lvl="3" algn="just"/>
            <a:r>
              <a:rPr lang="tr-TR" dirty="0" smtClean="0"/>
              <a:t>	- Microsoft: </a:t>
            </a:r>
            <a:r>
              <a:rPr lang="tr-TR" dirty="0"/>
              <a:t>Windows Mobile </a:t>
            </a:r>
          </a:p>
          <a:p>
            <a:pPr lvl="3" algn="just"/>
            <a:r>
              <a:rPr lang="tr-TR" dirty="0" smtClean="0"/>
              <a:t>	- Linux Vakfı: </a:t>
            </a:r>
            <a:r>
              <a:rPr lang="tr-TR" dirty="0" err="1"/>
              <a:t>MeeGo</a:t>
            </a:r>
            <a:r>
              <a:rPr lang="tr-TR" dirty="0"/>
              <a:t> </a:t>
            </a:r>
          </a:p>
          <a:p>
            <a:pPr lvl="3" algn="just"/>
            <a:r>
              <a:rPr lang="tr-TR" dirty="0" smtClean="0"/>
              <a:t>	- </a:t>
            </a:r>
            <a:r>
              <a:rPr lang="tr-TR" dirty="0" err="1" smtClean="0"/>
              <a:t>Samsung</a:t>
            </a:r>
            <a:r>
              <a:rPr lang="tr-TR" dirty="0" smtClean="0"/>
              <a:t>: </a:t>
            </a:r>
            <a:r>
              <a:rPr lang="tr-TR" dirty="0" err="1"/>
              <a:t>Bada</a:t>
            </a:r>
            <a:r>
              <a:rPr lang="tr-TR" dirty="0"/>
              <a:t> </a:t>
            </a:r>
            <a:endParaRPr lang="tr-TR" dirty="0" smtClean="0"/>
          </a:p>
          <a:p>
            <a:pPr lvl="3" algn="just"/>
            <a:r>
              <a:rPr lang="tr-TR" dirty="0" smtClean="0"/>
              <a:t>      - </a:t>
            </a:r>
            <a:r>
              <a:rPr lang="en-US" dirty="0" err="1"/>
              <a:t>KaiOS</a:t>
            </a:r>
            <a:r>
              <a:rPr lang="en-US" dirty="0"/>
              <a:t> </a:t>
            </a:r>
            <a:r>
              <a:rPr lang="en-US" dirty="0" smtClean="0"/>
              <a:t>Technologies</a:t>
            </a:r>
            <a:r>
              <a:rPr lang="tr-TR" dirty="0" smtClean="0"/>
              <a:t>: </a:t>
            </a:r>
            <a:r>
              <a:rPr lang="en-US" dirty="0" err="1" smtClean="0"/>
              <a:t>KaiOS</a:t>
            </a:r>
            <a:r>
              <a:rPr lang="tr-TR" dirty="0" smtClean="0"/>
              <a:t> </a:t>
            </a:r>
          </a:p>
          <a:p>
            <a:pPr lvl="3" algn="just"/>
            <a:endParaRPr lang="tr-TR" dirty="0" smtClean="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2732778"/>
      </p:ext>
    </p:extLst>
  </p:cSld>
  <p:clrMapOvr>
    <a:masterClrMapping/>
  </p:clrMapOvr>
  <p:transition spd="med">
    <p:wheel spokes="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MOBİL İŞLETİM SİSTEMLERİ</a:t>
            </a:r>
            <a:endParaRPr lang="tr-TR" sz="2000" b="1" dirty="0">
              <a:solidFill>
                <a:srgbClr val="FF4C00"/>
              </a:solidFill>
              <a:latin typeface="Lucida Fax" pitchFamily="18" charset="0"/>
            </a:endParaRPr>
          </a:p>
        </p:txBody>
      </p:sp>
      <p:sp>
        <p:nvSpPr>
          <p:cNvPr id="3" name="Dikdörtgen 2"/>
          <p:cNvSpPr/>
          <p:nvPr/>
        </p:nvSpPr>
        <p:spPr>
          <a:xfrm>
            <a:off x="971600" y="980728"/>
            <a:ext cx="7995098" cy="1015663"/>
          </a:xfrm>
          <a:prstGeom prst="rect">
            <a:avLst/>
          </a:prstGeom>
        </p:spPr>
        <p:txBody>
          <a:bodyPr wrap="square">
            <a:spAutoFit/>
          </a:bodyPr>
          <a:lstStyle/>
          <a:p>
            <a:pPr marL="342900" indent="-342900" algn="just">
              <a:buFont typeface="Wingdings" panose="05000000000000000000" pitchFamily="2" charset="2"/>
              <a:buChar char="ü"/>
            </a:pPr>
            <a:r>
              <a:rPr lang="tr-TR" sz="2000" dirty="0" err="1"/>
              <a:t>We</a:t>
            </a:r>
            <a:r>
              <a:rPr lang="tr-TR" sz="2000" dirty="0"/>
              <a:t> </a:t>
            </a:r>
            <a:r>
              <a:rPr lang="tr-TR" sz="2000" dirty="0" err="1"/>
              <a:t>Are</a:t>
            </a:r>
            <a:r>
              <a:rPr lang="tr-TR" sz="2000" dirty="0"/>
              <a:t> </a:t>
            </a:r>
            <a:r>
              <a:rPr lang="tr-TR" sz="2000" dirty="0" err="1"/>
              <a:t>Social</a:t>
            </a:r>
            <a:r>
              <a:rPr lang="tr-TR" sz="2000" dirty="0"/>
              <a:t> adlı dijital pazarlama ajansının yaptığı </a:t>
            </a:r>
            <a:r>
              <a:rPr lang="tr-TR" sz="2000" dirty="0" smtClean="0"/>
              <a:t>araştırmalar </a:t>
            </a:r>
            <a:r>
              <a:rPr lang="tr-TR" sz="2000" dirty="0"/>
              <a:t>ve </a:t>
            </a:r>
            <a:r>
              <a:rPr lang="tr-TR" sz="2000" dirty="0" smtClean="0"/>
              <a:t>istatistiklere göre mobil işletim sistemli cihazların </a:t>
            </a:r>
            <a:r>
              <a:rPr lang="tr-TR" sz="2000" dirty="0"/>
              <a:t>kullanımında gelinen nokta açıkça görülmektedir. </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sim 6"/>
          <p:cNvPicPr>
            <a:picLocks noChangeAspect="1"/>
          </p:cNvPicPr>
          <p:nvPr/>
        </p:nvPicPr>
        <p:blipFill>
          <a:blip r:embed="rId4"/>
          <a:stretch>
            <a:fillRect/>
          </a:stretch>
        </p:blipFill>
        <p:spPr>
          <a:xfrm>
            <a:off x="886793" y="2101974"/>
            <a:ext cx="8190532" cy="4632201"/>
          </a:xfrm>
          <a:prstGeom prst="rect">
            <a:avLst/>
          </a:prstGeom>
        </p:spPr>
      </p:pic>
    </p:spTree>
    <p:extLst>
      <p:ext uri="{BB962C8B-B14F-4D97-AF65-F5344CB8AC3E}">
        <p14:creationId xmlns:p14="http://schemas.microsoft.com/office/powerpoint/2010/main" val="3290812584"/>
      </p:ext>
    </p:extLst>
  </p:cSld>
  <p:clrMapOvr>
    <a:masterClrMapping/>
  </p:clrMapOvr>
  <p:transition spd="med">
    <p:wheel spokes="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1619672" y="262742"/>
            <a:ext cx="5789956" cy="400110"/>
          </a:xfrm>
          <a:prstGeom prst="rect">
            <a:avLst/>
          </a:prstGeom>
        </p:spPr>
        <p:txBody>
          <a:bodyPr wrap="square">
            <a:spAutoFit/>
          </a:bodyPr>
          <a:lstStyle/>
          <a:p>
            <a:r>
              <a:rPr lang="tr-TR" sz="2000" b="1" dirty="0" smtClean="0">
                <a:solidFill>
                  <a:srgbClr val="FF4C00"/>
                </a:solidFill>
                <a:latin typeface="Lucida Fax" pitchFamily="18" charset="0"/>
              </a:rPr>
              <a:t>AKILLI TELEFON SATIŞ İSTATİSTİKLERİ</a:t>
            </a:r>
            <a:endParaRPr lang="tr-TR" sz="2000" b="1" dirty="0">
              <a:solidFill>
                <a:srgbClr val="FF4C00"/>
              </a:solidFill>
              <a:latin typeface="Lucida Fax" pitchFamily="18"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s://upload.wikimedia.org/wikipedia/commons/8/83/World_Wide_Smartphone_Sal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22" y="995073"/>
            <a:ext cx="8250937" cy="5829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392278"/>
      </p:ext>
    </p:extLst>
  </p:cSld>
  <p:clrMapOvr>
    <a:masterClrMapping/>
  </p:clrMapOvr>
  <p:transition spd="med">
    <p:wheel spokes="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265082"/>
            <a:ext cx="7302124" cy="400110"/>
          </a:xfrm>
          <a:prstGeom prst="rect">
            <a:avLst/>
          </a:prstGeom>
        </p:spPr>
        <p:txBody>
          <a:bodyPr wrap="square">
            <a:spAutoFit/>
          </a:bodyPr>
          <a:lstStyle/>
          <a:p>
            <a:r>
              <a:rPr lang="tr-TR" sz="2000" b="1" dirty="0" smtClean="0">
                <a:solidFill>
                  <a:srgbClr val="FF4C00"/>
                </a:solidFill>
                <a:latin typeface="Lucida Fax" pitchFamily="18" charset="0"/>
              </a:rPr>
              <a:t>MOBİL İŞLETİM SİSTEMİ </a:t>
            </a:r>
            <a:r>
              <a:rPr lang="tr-TR" sz="2000" b="1" dirty="0">
                <a:solidFill>
                  <a:srgbClr val="FF4C00"/>
                </a:solidFill>
                <a:latin typeface="Lucida Fax" pitchFamily="18" charset="0"/>
              </a:rPr>
              <a:t>PİYASA </a:t>
            </a:r>
            <a:r>
              <a:rPr lang="tr-TR" sz="2000" b="1" dirty="0" smtClean="0">
                <a:solidFill>
                  <a:srgbClr val="FF4C00"/>
                </a:solidFill>
                <a:latin typeface="Lucida Fax" pitchFamily="18" charset="0"/>
              </a:rPr>
              <a:t>İSTATİSTİKLERİ</a:t>
            </a:r>
            <a:endParaRPr lang="tr-TR" sz="2000" b="1" dirty="0">
              <a:solidFill>
                <a:srgbClr val="FF4C00"/>
              </a:solidFill>
              <a:latin typeface="Lucida Fax" pitchFamily="18"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sim 4"/>
          <p:cNvPicPr>
            <a:picLocks noChangeAspect="1"/>
          </p:cNvPicPr>
          <p:nvPr/>
        </p:nvPicPr>
        <p:blipFill>
          <a:blip r:embed="rId4"/>
          <a:stretch>
            <a:fillRect/>
          </a:stretch>
        </p:blipFill>
        <p:spPr>
          <a:xfrm>
            <a:off x="971600" y="983046"/>
            <a:ext cx="7884807" cy="5874954"/>
          </a:xfrm>
          <a:prstGeom prst="rect">
            <a:avLst/>
          </a:prstGeom>
        </p:spPr>
      </p:pic>
    </p:spTree>
    <p:extLst>
      <p:ext uri="{BB962C8B-B14F-4D97-AF65-F5344CB8AC3E}">
        <p14:creationId xmlns:p14="http://schemas.microsoft.com/office/powerpoint/2010/main" val="1448348926"/>
      </p:ext>
    </p:extLst>
  </p:cSld>
  <p:clrMapOvr>
    <a:masterClrMapping/>
  </p:clrMapOvr>
  <p:transition spd="med">
    <p:wheel spokes="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p:cNvPicPr>
            <a:picLocks noChangeAspect="1"/>
          </p:cNvPicPr>
          <p:nvPr/>
        </p:nvPicPr>
        <p:blipFill>
          <a:blip r:embed="rId4"/>
          <a:stretch>
            <a:fillRect/>
          </a:stretch>
        </p:blipFill>
        <p:spPr>
          <a:xfrm>
            <a:off x="-12893" y="2206513"/>
            <a:ext cx="9127709" cy="4653136"/>
          </a:xfrm>
          <a:prstGeom prst="rect">
            <a:avLst/>
          </a:prstGeom>
        </p:spPr>
      </p:pic>
      <p:sp>
        <p:nvSpPr>
          <p:cNvPr id="5" name="Dikdörtgen 4"/>
          <p:cNvSpPr/>
          <p:nvPr/>
        </p:nvSpPr>
        <p:spPr>
          <a:xfrm>
            <a:off x="888299" y="1028008"/>
            <a:ext cx="7950196" cy="830997"/>
          </a:xfrm>
          <a:prstGeom prst="rect">
            <a:avLst/>
          </a:prstGeom>
        </p:spPr>
        <p:txBody>
          <a:bodyPr wrap="square">
            <a:spAutoFit/>
          </a:bodyPr>
          <a:lstStyle/>
          <a:p>
            <a:pPr algn="ctr"/>
            <a:r>
              <a:rPr lang="en-US" b="1" dirty="0">
                <a:solidFill>
                  <a:srgbClr val="455F7C"/>
                </a:solidFill>
                <a:latin typeface="Open Sans" panose="020B0606030504020204" pitchFamily="34" charset="0"/>
              </a:rPr>
              <a:t>Market share of mobile operating systems worldwide 2012-2019</a:t>
            </a:r>
            <a:endParaRPr lang="en-US" b="1" i="0" dirty="0">
              <a:solidFill>
                <a:srgbClr val="455F7C"/>
              </a:solidFill>
              <a:effectLst/>
              <a:latin typeface="Open Sans" panose="020B0606030504020204" pitchFamily="34" charset="0"/>
            </a:endParaRPr>
          </a:p>
        </p:txBody>
      </p:sp>
      <p:sp>
        <p:nvSpPr>
          <p:cNvPr id="7" name="Dikdörtgen 6"/>
          <p:cNvSpPr/>
          <p:nvPr/>
        </p:nvSpPr>
        <p:spPr>
          <a:xfrm>
            <a:off x="1043608" y="339235"/>
            <a:ext cx="7302124" cy="400110"/>
          </a:xfrm>
          <a:prstGeom prst="rect">
            <a:avLst/>
          </a:prstGeom>
        </p:spPr>
        <p:txBody>
          <a:bodyPr wrap="square">
            <a:spAutoFit/>
          </a:bodyPr>
          <a:lstStyle/>
          <a:p>
            <a:r>
              <a:rPr lang="tr-TR" sz="2000" b="1" dirty="0" smtClean="0">
                <a:solidFill>
                  <a:srgbClr val="FF4C00"/>
                </a:solidFill>
                <a:latin typeface="Lucida Fax" pitchFamily="18" charset="0"/>
              </a:rPr>
              <a:t>MOBİL İŞLETİM SİSTEMİ PİYASA İSTATİSTİKLERİ</a:t>
            </a:r>
            <a:endParaRPr lang="tr-TR" sz="2000" b="1" dirty="0">
              <a:solidFill>
                <a:srgbClr val="FF4C00"/>
              </a:solidFill>
              <a:latin typeface="Lucida Fax" pitchFamily="18" charset="0"/>
            </a:endParaRPr>
          </a:p>
        </p:txBody>
      </p:sp>
    </p:spTree>
    <p:extLst>
      <p:ext uri="{BB962C8B-B14F-4D97-AF65-F5344CB8AC3E}">
        <p14:creationId xmlns:p14="http://schemas.microsoft.com/office/powerpoint/2010/main" val="4027012280"/>
      </p:ext>
    </p:extLst>
  </p:cSld>
  <p:clrMapOvr>
    <a:masterClrMapping/>
  </p:clrMapOvr>
  <p:transition spd="med">
    <p:wheel spokes="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265082"/>
            <a:ext cx="7302124" cy="400110"/>
          </a:xfrm>
          <a:prstGeom prst="rect">
            <a:avLst/>
          </a:prstGeom>
        </p:spPr>
        <p:txBody>
          <a:bodyPr wrap="square">
            <a:spAutoFit/>
          </a:bodyPr>
          <a:lstStyle/>
          <a:p>
            <a:r>
              <a:rPr lang="tr-TR" sz="2000" b="1" dirty="0" smtClean="0">
                <a:solidFill>
                  <a:srgbClr val="FF4C00"/>
                </a:solidFill>
                <a:latin typeface="Lucida Fax" pitchFamily="18" charset="0"/>
              </a:rPr>
              <a:t>MOBİL İŞLETİM SİSTEMİ KULLANIM İSTATİSTİKLERİ</a:t>
            </a:r>
            <a:endParaRPr lang="tr-TR" sz="2000" b="1" dirty="0">
              <a:solidFill>
                <a:srgbClr val="FF4C00"/>
              </a:solidFill>
              <a:latin typeface="Lucida Fax" pitchFamily="18"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p:cNvPicPr>
            <a:picLocks noChangeAspect="1"/>
          </p:cNvPicPr>
          <p:nvPr/>
        </p:nvPicPr>
        <p:blipFill>
          <a:blip r:embed="rId4"/>
          <a:stretch>
            <a:fillRect/>
          </a:stretch>
        </p:blipFill>
        <p:spPr>
          <a:xfrm>
            <a:off x="0" y="1412776"/>
            <a:ext cx="9144000" cy="4653136"/>
          </a:xfrm>
          <a:prstGeom prst="rect">
            <a:avLst/>
          </a:prstGeom>
        </p:spPr>
      </p:pic>
    </p:spTree>
    <p:extLst>
      <p:ext uri="{BB962C8B-B14F-4D97-AF65-F5344CB8AC3E}">
        <p14:creationId xmlns:p14="http://schemas.microsoft.com/office/powerpoint/2010/main" val="1212734770"/>
      </p:ext>
    </p:extLst>
  </p:cSld>
  <p:clrMapOvr>
    <a:masterClrMapping/>
  </p:clrMapOvr>
  <p:transition spd="med">
    <p:wheel spokes="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895028" y="116632"/>
            <a:ext cx="6726059" cy="769441"/>
          </a:xfrm>
          <a:prstGeom prst="rect">
            <a:avLst/>
          </a:prstGeom>
        </p:spPr>
        <p:txBody>
          <a:bodyPr wrap="square">
            <a:spAutoFit/>
          </a:bodyPr>
          <a:lstStyle/>
          <a:p>
            <a:pPr algn="ctr"/>
            <a:r>
              <a:rPr lang="tr-TR" b="1" dirty="0" smtClean="0">
                <a:solidFill>
                  <a:srgbClr val="0000FF"/>
                </a:solidFill>
                <a:latin typeface="Lucida Fax" pitchFamily="18" charset="0"/>
              </a:rPr>
              <a:t>2020</a:t>
            </a:r>
            <a:r>
              <a:rPr lang="tr-TR" sz="2000" b="1" dirty="0" smtClean="0">
                <a:solidFill>
                  <a:srgbClr val="FF4C00"/>
                </a:solidFill>
                <a:latin typeface="Lucida Fax" pitchFamily="18" charset="0"/>
              </a:rPr>
              <a:t> DÜNYA İNTERNET VE SOSYAL MEDYA KULLANIM İSTATİSTİKLERİ</a:t>
            </a:r>
            <a:endParaRPr lang="tr-TR" sz="2000" b="1" dirty="0">
              <a:solidFill>
                <a:srgbClr val="FF4C00"/>
              </a:solidFill>
              <a:latin typeface="Lucida Fax" pitchFamily="18" charset="0"/>
            </a:endParaRPr>
          </a:p>
        </p:txBody>
      </p:sp>
      <p:pic>
        <p:nvPicPr>
          <p:cNvPr id="2" name="Resim 1"/>
          <p:cNvPicPr>
            <a:picLocks noChangeAspect="1"/>
          </p:cNvPicPr>
          <p:nvPr/>
        </p:nvPicPr>
        <p:blipFill rotWithShape="1">
          <a:blip r:embed="rId4"/>
          <a:srcRect l="10743"/>
          <a:stretch/>
        </p:blipFill>
        <p:spPr>
          <a:xfrm>
            <a:off x="796297" y="1700808"/>
            <a:ext cx="8347703" cy="4661766"/>
          </a:xfrm>
          <a:prstGeom prst="rect">
            <a:avLst/>
          </a:prstGeom>
        </p:spPr>
      </p:pic>
    </p:spTree>
    <p:extLst>
      <p:ext uri="{BB962C8B-B14F-4D97-AF65-F5344CB8AC3E}">
        <p14:creationId xmlns:p14="http://schemas.microsoft.com/office/powerpoint/2010/main" val="2858918189"/>
      </p:ext>
    </p:extLst>
  </p:cSld>
  <p:clrMapOvr>
    <a:masterClrMapping/>
  </p:clrMapOvr>
  <p:transition spd="med">
    <p:wheel spokes="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Metin kutusu 6"/>
          <p:cNvSpPr txBox="1"/>
          <p:nvPr/>
        </p:nvSpPr>
        <p:spPr>
          <a:xfrm>
            <a:off x="991232" y="1161007"/>
            <a:ext cx="7677980" cy="1015663"/>
          </a:xfrm>
          <a:prstGeom prst="rect">
            <a:avLst/>
          </a:prstGeom>
          <a:noFill/>
        </p:spPr>
        <p:txBody>
          <a:bodyPr wrap="square" rtlCol="0">
            <a:spAutoFit/>
          </a:bodyPr>
          <a:lstStyle/>
          <a:p>
            <a:pPr algn="just"/>
            <a:r>
              <a:rPr lang="tr-TR" sz="2000" dirty="0" err="1" smtClean="0"/>
              <a:t>Android</a:t>
            </a:r>
            <a:r>
              <a:rPr lang="tr-TR" sz="2000" dirty="0" smtClean="0"/>
              <a:t> işletim sisteminin </a:t>
            </a:r>
            <a:r>
              <a:rPr lang="tr-TR" sz="2000" u="sng" dirty="0" smtClean="0"/>
              <a:t>açık kaynak kodlu</a:t>
            </a:r>
            <a:r>
              <a:rPr lang="tr-TR" sz="2000" dirty="0" smtClean="0"/>
              <a:t> olması, </a:t>
            </a:r>
            <a:r>
              <a:rPr lang="tr-TR" sz="2000" u="sng" dirty="0"/>
              <a:t>kaynakların</a:t>
            </a:r>
            <a:r>
              <a:rPr lang="tr-TR" sz="2000" dirty="0"/>
              <a:t> </a:t>
            </a:r>
            <a:r>
              <a:rPr lang="tr-TR" sz="2000" u="sng" dirty="0"/>
              <a:t>paylaşılması</a:t>
            </a:r>
            <a:r>
              <a:rPr lang="tr-TR" sz="2000" dirty="0" smtClean="0"/>
              <a:t>, cihazlarla </a:t>
            </a:r>
            <a:r>
              <a:rPr lang="tr-TR" sz="2000" u="sng" dirty="0" smtClean="0"/>
              <a:t>uyumlu ve performanslı</a:t>
            </a:r>
            <a:r>
              <a:rPr lang="tr-TR" sz="2000" dirty="0" smtClean="0"/>
              <a:t> çalışması, </a:t>
            </a:r>
            <a:r>
              <a:rPr lang="tr-TR" sz="2000" u="sng" dirty="0" smtClean="0"/>
              <a:t>esnek yapı</a:t>
            </a:r>
            <a:r>
              <a:rPr lang="tr-TR" sz="2000" dirty="0" smtClean="0"/>
              <a:t> vb. </a:t>
            </a:r>
            <a:r>
              <a:rPr lang="tr-TR" sz="2000" dirty="0"/>
              <a:t>t</a:t>
            </a:r>
            <a:r>
              <a:rPr lang="tr-TR" sz="2000" dirty="0" smtClean="0"/>
              <a:t>ercih sebebidir. Başka bir istatistiğe </a:t>
            </a:r>
            <a:r>
              <a:rPr lang="tr-TR" sz="2000" dirty="0"/>
              <a:t>g</a:t>
            </a:r>
            <a:r>
              <a:rPr lang="tr-TR" sz="2000" dirty="0" smtClean="0"/>
              <a:t>öre;</a:t>
            </a:r>
            <a:endParaRPr lang="tr-TR" sz="2000" dirty="0"/>
          </a:p>
        </p:txBody>
      </p:sp>
      <p:pic>
        <p:nvPicPr>
          <p:cNvPr id="5" name="Resim 4"/>
          <p:cNvPicPr>
            <a:picLocks noChangeAspect="1"/>
          </p:cNvPicPr>
          <p:nvPr/>
        </p:nvPicPr>
        <p:blipFill>
          <a:blip r:embed="rId4"/>
          <a:stretch>
            <a:fillRect/>
          </a:stretch>
        </p:blipFill>
        <p:spPr>
          <a:xfrm>
            <a:off x="981271" y="2424577"/>
            <a:ext cx="7748731" cy="4018108"/>
          </a:xfrm>
          <a:prstGeom prst="rect">
            <a:avLst/>
          </a:prstGeom>
        </p:spPr>
      </p:pic>
      <p:sp>
        <p:nvSpPr>
          <p:cNvPr id="8" name="Dikdörtgen 7"/>
          <p:cNvSpPr/>
          <p:nvPr/>
        </p:nvSpPr>
        <p:spPr>
          <a:xfrm>
            <a:off x="762000" y="282456"/>
            <a:ext cx="7302124" cy="400110"/>
          </a:xfrm>
          <a:prstGeom prst="rect">
            <a:avLst/>
          </a:prstGeom>
        </p:spPr>
        <p:txBody>
          <a:bodyPr wrap="square">
            <a:spAutoFit/>
          </a:bodyPr>
          <a:lstStyle/>
          <a:p>
            <a:r>
              <a:rPr lang="tr-TR" sz="2000" b="1" dirty="0" smtClean="0">
                <a:solidFill>
                  <a:srgbClr val="FF4C00"/>
                </a:solidFill>
                <a:latin typeface="Lucida Fax" pitchFamily="18" charset="0"/>
              </a:rPr>
              <a:t>MOBİL İŞLETİM SİSTEMİ KULLANIM İSTATİSTİKLERİ</a:t>
            </a:r>
            <a:endParaRPr lang="tr-TR" sz="2000" b="1" dirty="0">
              <a:solidFill>
                <a:srgbClr val="FF4C00"/>
              </a:solidFill>
              <a:latin typeface="Lucida Fax" pitchFamily="18" charset="0"/>
            </a:endParaRPr>
          </a:p>
        </p:txBody>
      </p:sp>
    </p:spTree>
    <p:extLst>
      <p:ext uri="{BB962C8B-B14F-4D97-AF65-F5344CB8AC3E}">
        <p14:creationId xmlns:p14="http://schemas.microsoft.com/office/powerpoint/2010/main" val="2333985454"/>
      </p:ext>
    </p:extLst>
  </p:cSld>
  <p:clrMapOvr>
    <a:masterClrMapping/>
  </p:clrMapOvr>
  <p:transition spd="med">
    <p:wheel spokes="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MOBİL CİHAZLARDAKİ SENSÖRLER</a:t>
            </a:r>
            <a:endParaRPr lang="tr-TR" sz="2000" b="1" dirty="0">
              <a:solidFill>
                <a:srgbClr val="FF4C00"/>
              </a:solidFill>
              <a:latin typeface="Lucida Fax" pitchFamily="18"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Resim 5"/>
          <p:cNvPicPr>
            <a:picLocks noChangeAspect="1"/>
          </p:cNvPicPr>
          <p:nvPr/>
        </p:nvPicPr>
        <p:blipFill>
          <a:blip r:embed="rId4"/>
          <a:stretch>
            <a:fillRect/>
          </a:stretch>
        </p:blipFill>
        <p:spPr>
          <a:xfrm>
            <a:off x="1835696" y="1412776"/>
            <a:ext cx="5400599" cy="3750151"/>
          </a:xfrm>
          <a:prstGeom prst="rect">
            <a:avLst/>
          </a:prstGeom>
        </p:spPr>
      </p:pic>
      <p:sp>
        <p:nvSpPr>
          <p:cNvPr id="7" name="Dikdörtgen 6"/>
          <p:cNvSpPr/>
          <p:nvPr/>
        </p:nvSpPr>
        <p:spPr>
          <a:xfrm>
            <a:off x="897910" y="5877272"/>
            <a:ext cx="8028384" cy="369332"/>
          </a:xfrm>
          <a:prstGeom prst="rect">
            <a:avLst/>
          </a:prstGeom>
          <a:ln>
            <a:solidFill>
              <a:schemeClr val="tx1"/>
            </a:solidFill>
          </a:ln>
        </p:spPr>
        <p:txBody>
          <a:bodyPr wrap="square">
            <a:spAutoFit/>
          </a:bodyPr>
          <a:lstStyle/>
          <a:p>
            <a:r>
              <a:rPr lang="tr-TR" sz="1800" dirty="0"/>
              <a:t>https://yazilimportal.com/android-ile-sens%C3%B6rleri-kullanmak-16f192691e08</a:t>
            </a:r>
          </a:p>
        </p:txBody>
      </p:sp>
    </p:spTree>
    <p:extLst>
      <p:ext uri="{BB962C8B-B14F-4D97-AF65-F5344CB8AC3E}">
        <p14:creationId xmlns:p14="http://schemas.microsoft.com/office/powerpoint/2010/main" val="4045044338"/>
      </p:ext>
    </p:extLst>
  </p:cSld>
  <p:clrMapOvr>
    <a:masterClrMapping/>
  </p:clrMapOvr>
  <p:transition spd="med">
    <p:wheel spokes="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MOBİL CİHAZLARDAKİ SENSÖRLER</a:t>
            </a:r>
            <a:endParaRPr lang="tr-TR" sz="2000" b="1" dirty="0">
              <a:solidFill>
                <a:srgbClr val="FF4C00"/>
              </a:solidFill>
              <a:latin typeface="Lucida Fax" pitchFamily="18"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p:cNvPicPr>
            <a:picLocks noChangeAspect="1"/>
          </p:cNvPicPr>
          <p:nvPr/>
        </p:nvPicPr>
        <p:blipFill>
          <a:blip r:embed="rId4"/>
          <a:stretch>
            <a:fillRect/>
          </a:stretch>
        </p:blipFill>
        <p:spPr>
          <a:xfrm>
            <a:off x="1139317" y="1013484"/>
            <a:ext cx="6187976" cy="5630648"/>
          </a:xfrm>
          <a:prstGeom prst="rect">
            <a:avLst/>
          </a:prstGeom>
        </p:spPr>
      </p:pic>
    </p:spTree>
    <p:extLst>
      <p:ext uri="{BB962C8B-B14F-4D97-AF65-F5344CB8AC3E}">
        <p14:creationId xmlns:p14="http://schemas.microsoft.com/office/powerpoint/2010/main" val="4045251932"/>
      </p:ext>
    </p:extLst>
  </p:cSld>
  <p:clrMapOvr>
    <a:masterClrMapping/>
  </p:clrMapOvr>
  <p:transition spd="med">
    <p:wheel spokes="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ANDROID İŞLETİM SİSTEMİ</a:t>
            </a:r>
            <a:endParaRPr lang="tr-TR" sz="2000" b="1" dirty="0">
              <a:solidFill>
                <a:srgbClr val="FF4C00"/>
              </a:solidFill>
              <a:latin typeface="Lucida Fax" pitchFamily="18" charset="0"/>
            </a:endParaRPr>
          </a:p>
        </p:txBody>
      </p:sp>
      <p:sp>
        <p:nvSpPr>
          <p:cNvPr id="3" name="Dikdörtgen 2"/>
          <p:cNvSpPr/>
          <p:nvPr/>
        </p:nvSpPr>
        <p:spPr>
          <a:xfrm>
            <a:off x="955451" y="1188019"/>
            <a:ext cx="7995098" cy="3970318"/>
          </a:xfrm>
          <a:prstGeom prst="rect">
            <a:avLst/>
          </a:prstGeom>
        </p:spPr>
        <p:txBody>
          <a:bodyPr wrap="square">
            <a:spAutoFit/>
          </a:bodyPr>
          <a:lstStyle/>
          <a:p>
            <a:pPr algn="just"/>
            <a:r>
              <a:rPr lang="tr-TR" sz="2100" dirty="0" smtClean="0"/>
              <a:t>2007 </a:t>
            </a:r>
            <a:r>
              <a:rPr lang="tr-TR" sz="2100" dirty="0"/>
              <a:t>yılında pek çok yazılım, donanım, telekomünikasyon firmasının katkıda bulunduğu </a:t>
            </a:r>
            <a:r>
              <a:rPr lang="tr-TR" sz="2100" b="1" dirty="0"/>
              <a:t>Open </a:t>
            </a:r>
            <a:r>
              <a:rPr lang="tr-TR" sz="2100" b="1" dirty="0" err="1"/>
              <a:t>Handset</a:t>
            </a:r>
            <a:r>
              <a:rPr lang="tr-TR" sz="2100" b="1" dirty="0"/>
              <a:t> </a:t>
            </a:r>
            <a:r>
              <a:rPr lang="tr-TR" sz="2100" b="1" dirty="0" err="1"/>
              <a:t>Alliance</a:t>
            </a:r>
            <a:r>
              <a:rPr lang="tr-TR" sz="2100" dirty="0"/>
              <a:t> adı verilen şirketler birliği sayesinde ortaya çıkan </a:t>
            </a:r>
            <a:r>
              <a:rPr lang="tr-TR" sz="2100" dirty="0" err="1"/>
              <a:t>Android'in</a:t>
            </a:r>
            <a:r>
              <a:rPr lang="tr-TR" sz="2100" dirty="0"/>
              <a:t> kaynak kodları </a:t>
            </a:r>
            <a:r>
              <a:rPr lang="tr-TR" sz="2100" u="sng" dirty="0"/>
              <a:t>iki farklı lisans kullanır</a:t>
            </a:r>
            <a:r>
              <a:rPr lang="tr-TR" sz="2100" dirty="0"/>
              <a:t>. Kullandığı </a:t>
            </a:r>
            <a:r>
              <a:rPr lang="tr-TR" sz="2100" b="1" dirty="0"/>
              <a:t>Linux çekirdeği</a:t>
            </a:r>
            <a:r>
              <a:rPr lang="tr-TR" sz="2100" dirty="0"/>
              <a:t> </a:t>
            </a:r>
            <a:r>
              <a:rPr lang="tr-TR" sz="2100" b="1" dirty="0"/>
              <a:t>GPL (General </a:t>
            </a:r>
            <a:r>
              <a:rPr lang="tr-TR" sz="2100" b="1" dirty="0" err="1"/>
              <a:t>Public</a:t>
            </a:r>
            <a:r>
              <a:rPr lang="tr-TR" sz="2100" b="1" dirty="0"/>
              <a:t> </a:t>
            </a:r>
            <a:r>
              <a:rPr lang="tr-TR" sz="2100" b="1" dirty="0" err="1"/>
              <a:t>Licence</a:t>
            </a:r>
            <a:r>
              <a:rPr lang="tr-TR" sz="2100" b="1" dirty="0"/>
              <a:t>)</a:t>
            </a:r>
            <a:r>
              <a:rPr lang="tr-TR" sz="2100" dirty="0"/>
              <a:t>, </a:t>
            </a:r>
            <a:r>
              <a:rPr lang="tr-TR" sz="2100" b="1" dirty="0"/>
              <a:t>diğer dış bileşenler </a:t>
            </a:r>
            <a:r>
              <a:rPr lang="tr-TR" sz="2100" dirty="0"/>
              <a:t>ise </a:t>
            </a:r>
            <a:r>
              <a:rPr lang="tr-TR" sz="2100" b="1" dirty="0" err="1"/>
              <a:t>Apache</a:t>
            </a:r>
            <a:r>
              <a:rPr lang="tr-TR" sz="2100" b="1" dirty="0"/>
              <a:t> Lisansı</a:t>
            </a:r>
            <a:r>
              <a:rPr lang="tr-TR" sz="2100" dirty="0"/>
              <a:t> ile dağıtılmaktadır. Bu yapı yazılımcıları </a:t>
            </a:r>
            <a:r>
              <a:rPr lang="tr-TR" sz="2100" dirty="0" err="1"/>
              <a:t>Android'e</a:t>
            </a:r>
            <a:r>
              <a:rPr lang="tr-TR" sz="2100" dirty="0"/>
              <a:t> katkıda bulunmaları için cesaretlendirdiğinden, sürekli gelişmesini ve yeni özelliklerin eklenmesini sağlar. Bu durum aynı zamanda telefon üreticilerinin koyduğu birtakım kısıtlamaları sevmeyen kullanıcıların tercih ettiği veya yazılım güncelleştirme desteği kesilmiş eski modellerin en yeni sürümleri kullanmasını sağlayan </a:t>
            </a:r>
            <a:r>
              <a:rPr lang="tr-TR" sz="2100" dirty="0" err="1"/>
              <a:t>CyanogenMod</a:t>
            </a:r>
            <a:r>
              <a:rPr lang="tr-TR" sz="2100" dirty="0"/>
              <a:t> veya </a:t>
            </a:r>
            <a:r>
              <a:rPr lang="tr-TR" sz="2100" dirty="0" err="1"/>
              <a:t>Miui</a:t>
            </a:r>
            <a:r>
              <a:rPr lang="tr-TR" sz="2100" dirty="0"/>
              <a:t> gibi </a:t>
            </a:r>
            <a:r>
              <a:rPr lang="tr-TR" sz="2100" dirty="0" err="1"/>
              <a:t>Android</a:t>
            </a:r>
            <a:r>
              <a:rPr lang="tr-TR" sz="2100" dirty="0"/>
              <a:t> sürümlerinin de (</a:t>
            </a:r>
            <a:r>
              <a:rPr lang="tr-TR" sz="2100" dirty="0" err="1"/>
              <a:t>custom</a:t>
            </a:r>
            <a:r>
              <a:rPr lang="tr-TR" sz="2100" dirty="0"/>
              <a:t> ROM) ekosisteme dâhil olmasını sağlamaktadır</a:t>
            </a:r>
            <a:r>
              <a:rPr lang="tr-TR" sz="2100" dirty="0" smtClean="0"/>
              <a:t>.</a:t>
            </a:r>
            <a:endParaRPr lang="tr-TR" sz="21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ikdörtgen 5"/>
          <p:cNvSpPr/>
          <p:nvPr/>
        </p:nvSpPr>
        <p:spPr>
          <a:xfrm>
            <a:off x="1064568" y="5445224"/>
            <a:ext cx="7776863" cy="1323439"/>
          </a:xfrm>
          <a:prstGeom prst="rect">
            <a:avLst/>
          </a:prstGeom>
        </p:spPr>
        <p:txBody>
          <a:bodyPr wrap="square">
            <a:spAutoFit/>
          </a:bodyPr>
          <a:lstStyle/>
          <a:p>
            <a:pPr algn="just"/>
            <a:r>
              <a:rPr lang="tr-TR" sz="1600" b="1" dirty="0" smtClean="0"/>
              <a:t>Open </a:t>
            </a:r>
            <a:r>
              <a:rPr lang="tr-TR" sz="1600" b="1" dirty="0" err="1" smtClean="0"/>
              <a:t>Handset</a:t>
            </a:r>
            <a:r>
              <a:rPr lang="tr-TR" sz="1600" b="1" dirty="0" smtClean="0"/>
              <a:t> </a:t>
            </a:r>
            <a:r>
              <a:rPr lang="tr-TR" sz="1600" b="1" dirty="0" err="1" smtClean="0"/>
              <a:t>Alliance</a:t>
            </a:r>
            <a:r>
              <a:rPr lang="tr-TR" sz="1600" dirty="0" smtClean="0"/>
              <a:t>, mobil cihazlar için açık standartlara dayanan bir araya gelen 84 firmanın oluşturduğu bir uluslararası birliktir. Üye firmalar arasında Google'ın dışında HTC, Sony, </a:t>
            </a:r>
            <a:r>
              <a:rPr lang="tr-TR" sz="1600" dirty="0" err="1" smtClean="0"/>
              <a:t>Dell</a:t>
            </a:r>
            <a:r>
              <a:rPr lang="tr-TR" sz="1600" dirty="0" smtClean="0"/>
              <a:t>, Intel, Motorola, </a:t>
            </a:r>
            <a:r>
              <a:rPr lang="tr-TR" sz="1600" dirty="0" err="1" smtClean="0"/>
              <a:t>Qualcomm</a:t>
            </a:r>
            <a:r>
              <a:rPr lang="tr-TR" sz="1600" dirty="0" smtClean="0"/>
              <a:t>, Texas Instruments, </a:t>
            </a:r>
            <a:r>
              <a:rPr lang="tr-TR" sz="1600" dirty="0" err="1" smtClean="0"/>
              <a:t>Samsung</a:t>
            </a:r>
            <a:r>
              <a:rPr lang="tr-TR" sz="1600" dirty="0" smtClean="0"/>
              <a:t> </a:t>
            </a:r>
            <a:r>
              <a:rPr lang="tr-TR" sz="1600" dirty="0" err="1" smtClean="0"/>
              <a:t>Electronics</a:t>
            </a:r>
            <a:r>
              <a:rPr lang="tr-TR" sz="1600" dirty="0" smtClean="0"/>
              <a:t>, LG </a:t>
            </a:r>
            <a:r>
              <a:rPr lang="tr-TR" sz="1600" dirty="0" err="1" smtClean="0"/>
              <a:t>Electronics</a:t>
            </a:r>
            <a:r>
              <a:rPr lang="tr-TR" sz="1600" dirty="0" smtClean="0"/>
              <a:t>, T-Mobile, Sprint, </a:t>
            </a:r>
            <a:r>
              <a:rPr lang="tr-TR" sz="1600" dirty="0" err="1" smtClean="0"/>
              <a:t>Nvidia</a:t>
            </a:r>
            <a:r>
              <a:rPr lang="tr-TR" sz="1600" dirty="0" smtClean="0"/>
              <a:t> ve </a:t>
            </a:r>
            <a:r>
              <a:rPr lang="tr-TR" sz="1600" dirty="0" err="1" smtClean="0"/>
              <a:t>Wind</a:t>
            </a:r>
            <a:r>
              <a:rPr lang="tr-TR" sz="1600" dirty="0" smtClean="0"/>
              <a:t> </a:t>
            </a:r>
            <a:r>
              <a:rPr lang="tr-TR" sz="1600" dirty="0" err="1" smtClean="0"/>
              <a:t>River</a:t>
            </a:r>
            <a:r>
              <a:rPr lang="tr-TR" sz="1600" dirty="0" smtClean="0"/>
              <a:t> </a:t>
            </a:r>
            <a:r>
              <a:rPr lang="tr-TR" sz="1600" dirty="0" err="1" smtClean="0"/>
              <a:t>Systems</a:t>
            </a:r>
            <a:r>
              <a:rPr lang="tr-TR" sz="1600" dirty="0" smtClean="0"/>
              <a:t> gibi firmalar bulunmaktadır.</a:t>
            </a:r>
            <a:endParaRPr lang="tr-TR" sz="1600" dirty="0"/>
          </a:p>
        </p:txBody>
      </p:sp>
    </p:spTree>
    <p:extLst>
      <p:ext uri="{BB962C8B-B14F-4D97-AF65-F5344CB8AC3E}">
        <p14:creationId xmlns:p14="http://schemas.microsoft.com/office/powerpoint/2010/main" val="1052705358"/>
      </p:ext>
    </p:extLst>
  </p:cSld>
  <p:clrMapOvr>
    <a:masterClrMapping/>
  </p:clrMapOvr>
  <p:transition spd="med">
    <p:wheel spokes="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ANDROID İŞLETİM SİSTEMİ</a:t>
            </a:r>
            <a:endParaRPr lang="tr-TR" sz="2000" b="1" dirty="0">
              <a:solidFill>
                <a:srgbClr val="FF4C00"/>
              </a:solidFill>
              <a:latin typeface="Lucida Fax" pitchFamily="18" charset="0"/>
            </a:endParaRPr>
          </a:p>
        </p:txBody>
      </p:sp>
      <p:sp>
        <p:nvSpPr>
          <p:cNvPr id="3" name="Dikdörtgen 2"/>
          <p:cNvSpPr/>
          <p:nvPr/>
        </p:nvSpPr>
        <p:spPr>
          <a:xfrm>
            <a:off x="910634" y="948495"/>
            <a:ext cx="7995098" cy="5062924"/>
          </a:xfrm>
          <a:prstGeom prst="rect">
            <a:avLst/>
          </a:prstGeom>
        </p:spPr>
        <p:txBody>
          <a:bodyPr wrap="square">
            <a:spAutoFit/>
          </a:bodyPr>
          <a:lstStyle/>
          <a:p>
            <a:pPr marL="342900" indent="-342900" algn="just">
              <a:buFont typeface="Wingdings" panose="05000000000000000000" pitchFamily="2" charset="2"/>
              <a:buChar char="Ø"/>
            </a:pPr>
            <a:r>
              <a:rPr lang="tr-TR" sz="1900" dirty="0" err="1" smtClean="0"/>
              <a:t>Android</a:t>
            </a:r>
            <a:r>
              <a:rPr lang="tr-TR" sz="1900" dirty="0"/>
              <a:t>, </a:t>
            </a:r>
            <a:r>
              <a:rPr lang="tr-TR" sz="1900" b="1" i="1" dirty="0"/>
              <a:t>Linux çekirdeğini</a:t>
            </a:r>
            <a:r>
              <a:rPr lang="tr-TR" sz="1900" dirty="0"/>
              <a:t> kullanan bir </a:t>
            </a:r>
            <a:r>
              <a:rPr lang="tr-TR" sz="1900" b="1" dirty="0"/>
              <a:t>işletim sistemidir</a:t>
            </a:r>
            <a:r>
              <a:rPr lang="tr-TR" sz="1900" dirty="0"/>
              <a:t>. </a:t>
            </a:r>
            <a:r>
              <a:rPr lang="tr-TR" sz="1900" b="1" u="sng" dirty="0"/>
              <a:t>Google, Open </a:t>
            </a:r>
            <a:r>
              <a:rPr lang="tr-TR" sz="1900" b="1" u="sng" dirty="0" err="1"/>
              <a:t>Handset</a:t>
            </a:r>
            <a:r>
              <a:rPr lang="tr-TR" sz="1900" b="1" u="sng" dirty="0"/>
              <a:t> </a:t>
            </a:r>
            <a:r>
              <a:rPr lang="tr-TR" sz="1900" b="1" u="sng" dirty="0" err="1"/>
              <a:t>Alliance</a:t>
            </a:r>
            <a:r>
              <a:rPr lang="tr-TR" sz="1900" b="1" u="sng" dirty="0"/>
              <a:t> </a:t>
            </a:r>
            <a:r>
              <a:rPr lang="tr-TR" sz="1900" b="1" u="sng" dirty="0" smtClean="0"/>
              <a:t>(OHA) ve </a:t>
            </a:r>
            <a:r>
              <a:rPr lang="tr-TR" sz="1900" b="1" u="sng" dirty="0"/>
              <a:t>özgür yazılım toplulukları</a:t>
            </a:r>
            <a:r>
              <a:rPr lang="tr-TR" sz="1900" b="1" dirty="0"/>
              <a:t> </a:t>
            </a:r>
            <a:r>
              <a:rPr lang="tr-TR" sz="1900" dirty="0"/>
              <a:t>tarafından geliştirilmektedir. </a:t>
            </a:r>
            <a:endParaRPr lang="tr-TR" sz="1900" dirty="0" smtClean="0"/>
          </a:p>
          <a:p>
            <a:pPr marL="342900" indent="-342900" algn="just">
              <a:buFont typeface="Wingdings" panose="05000000000000000000" pitchFamily="2" charset="2"/>
              <a:buChar char="Ø"/>
            </a:pPr>
            <a:r>
              <a:rPr lang="tr-TR" sz="1900" dirty="0" smtClean="0"/>
              <a:t>Temel </a:t>
            </a:r>
            <a:r>
              <a:rPr lang="tr-TR" sz="1900" dirty="0"/>
              <a:t>olarak </a:t>
            </a:r>
            <a:r>
              <a:rPr lang="tr-TR" sz="1900" u="sng" dirty="0"/>
              <a:t>dokunmatik ekranlar</a:t>
            </a:r>
            <a:r>
              <a:rPr lang="tr-TR" sz="1900" dirty="0"/>
              <a:t> için tasarlanan </a:t>
            </a:r>
            <a:r>
              <a:rPr lang="tr-TR" sz="1900" dirty="0" err="1"/>
              <a:t>Android</a:t>
            </a:r>
            <a:r>
              <a:rPr lang="tr-TR" sz="1900" dirty="0"/>
              <a:t>, </a:t>
            </a:r>
            <a:r>
              <a:rPr lang="tr-TR" sz="1900" u="sng" dirty="0"/>
              <a:t>düşük maliyetli ve kişiselleştirilebilen</a:t>
            </a:r>
            <a:r>
              <a:rPr lang="tr-TR" sz="1900" dirty="0"/>
              <a:t> işletim sistemi </a:t>
            </a:r>
            <a:r>
              <a:rPr lang="tr-TR" sz="1900" dirty="0" smtClean="0"/>
              <a:t>arayan, </a:t>
            </a:r>
            <a:r>
              <a:rPr lang="tr-TR" sz="1900" u="sng" dirty="0" smtClean="0"/>
              <a:t>yüksek </a:t>
            </a:r>
            <a:r>
              <a:rPr lang="tr-TR" sz="1900" u="sng" dirty="0"/>
              <a:t>teknolojiye sahip cihazlar</a:t>
            </a:r>
            <a:r>
              <a:rPr lang="tr-TR" sz="1900" dirty="0"/>
              <a:t> arasında da popülerdir. </a:t>
            </a:r>
            <a:endParaRPr lang="tr-TR" sz="1900" dirty="0" smtClean="0"/>
          </a:p>
          <a:p>
            <a:pPr marL="342900" indent="-342900" algn="just">
              <a:buFont typeface="Wingdings" panose="05000000000000000000" pitchFamily="2" charset="2"/>
              <a:buChar char="Ø"/>
            </a:pPr>
            <a:r>
              <a:rPr lang="tr-TR" sz="1900" dirty="0" smtClean="0"/>
              <a:t>Başlarda sadece </a:t>
            </a:r>
            <a:r>
              <a:rPr lang="tr-TR" sz="1900" b="1" dirty="0"/>
              <a:t>tablet</a:t>
            </a:r>
            <a:r>
              <a:rPr lang="tr-TR" sz="1900" dirty="0"/>
              <a:t> ve </a:t>
            </a:r>
            <a:r>
              <a:rPr lang="tr-TR" sz="1900" b="1" dirty="0"/>
              <a:t>akıllı telefonları </a:t>
            </a:r>
            <a:r>
              <a:rPr lang="tr-TR" sz="1900" dirty="0"/>
              <a:t>kapsasa da, günümüzde </a:t>
            </a:r>
            <a:r>
              <a:rPr lang="tr-TR" sz="1900" b="1" dirty="0"/>
              <a:t>televizyonlar, arabalar, oyun </a:t>
            </a:r>
            <a:r>
              <a:rPr lang="tr-TR" sz="1900" b="1" dirty="0" smtClean="0"/>
              <a:t>konsolları, dijital kameralar, giyilebilir teknolojiler,  saatler ve </a:t>
            </a:r>
            <a:r>
              <a:rPr lang="tr-TR" sz="1900" b="1" dirty="0" err="1" smtClean="0"/>
              <a:t>IoT</a:t>
            </a:r>
            <a:r>
              <a:rPr lang="tr-TR" sz="1900" b="1" dirty="0" smtClean="0"/>
              <a:t> (Internet of </a:t>
            </a:r>
            <a:r>
              <a:rPr lang="tr-TR" sz="1900" b="1" dirty="0" err="1" smtClean="0"/>
              <a:t>Things</a:t>
            </a:r>
            <a:r>
              <a:rPr lang="tr-TR" sz="1900" b="1" dirty="0" smtClean="0"/>
              <a:t>)</a:t>
            </a:r>
            <a:r>
              <a:rPr lang="tr-TR" sz="1900" dirty="0" smtClean="0"/>
              <a:t> </a:t>
            </a:r>
            <a:r>
              <a:rPr lang="tr-TR" sz="1900" dirty="0"/>
              <a:t>gibi cihazlarda da kullanılmaya </a:t>
            </a:r>
            <a:r>
              <a:rPr lang="tr-TR" sz="1900" dirty="0" smtClean="0"/>
              <a:t>devam etmektedir.</a:t>
            </a:r>
          </a:p>
          <a:p>
            <a:pPr marL="342900" indent="-342900" algn="just">
              <a:buFont typeface="Wingdings" panose="05000000000000000000" pitchFamily="2" charset="2"/>
              <a:buChar char="Ø"/>
            </a:pPr>
            <a:r>
              <a:rPr lang="tr-TR" sz="1900" dirty="0" err="1" smtClean="0"/>
              <a:t>Android'in</a:t>
            </a:r>
            <a:r>
              <a:rPr lang="tr-TR" sz="1900" dirty="0" smtClean="0"/>
              <a:t> </a:t>
            </a:r>
            <a:r>
              <a:rPr lang="tr-TR" sz="1900" dirty="0"/>
              <a:t>son sürümleri, </a:t>
            </a:r>
            <a:r>
              <a:rPr lang="tr-TR" sz="1900" i="1" dirty="0"/>
              <a:t>çoklu-görev (</a:t>
            </a:r>
            <a:r>
              <a:rPr lang="tr-TR" sz="1900" i="1" dirty="0" err="1"/>
              <a:t>multitasking</a:t>
            </a:r>
            <a:r>
              <a:rPr lang="tr-TR" sz="1900" i="1" dirty="0"/>
              <a:t>)</a:t>
            </a:r>
            <a:r>
              <a:rPr lang="tr-TR" sz="1900" dirty="0"/>
              <a:t>, </a:t>
            </a:r>
            <a:r>
              <a:rPr lang="tr-TR" sz="1900" i="1" dirty="0"/>
              <a:t>çoklu-dokunuş (</a:t>
            </a:r>
            <a:r>
              <a:rPr lang="tr-TR" sz="1900" i="1" dirty="0" err="1"/>
              <a:t>multitouch</a:t>
            </a:r>
            <a:r>
              <a:rPr lang="tr-TR" sz="1900" i="1" dirty="0"/>
              <a:t>)</a:t>
            </a:r>
            <a:r>
              <a:rPr lang="tr-TR" sz="1900" dirty="0"/>
              <a:t> ve </a:t>
            </a:r>
            <a:r>
              <a:rPr lang="tr-TR" sz="1900" dirty="0" err="1" smtClean="0"/>
              <a:t>flash</a:t>
            </a:r>
            <a:r>
              <a:rPr lang="tr-TR" sz="1900" dirty="0" smtClean="0"/>
              <a:t> </a:t>
            </a:r>
            <a:r>
              <a:rPr lang="tr-TR" sz="1900" dirty="0"/>
              <a:t>desteğiyle beraber gelmektedir. </a:t>
            </a:r>
            <a:r>
              <a:rPr lang="tr-TR" sz="1900" i="1" dirty="0" err="1"/>
              <a:t>Android</a:t>
            </a:r>
            <a:r>
              <a:rPr lang="tr-TR" sz="1900" i="1" dirty="0"/>
              <a:t> Market </a:t>
            </a:r>
            <a:r>
              <a:rPr lang="tr-TR" sz="1900" dirty="0"/>
              <a:t>ile uygulamalar yüklenebilmektedir. </a:t>
            </a:r>
            <a:endParaRPr lang="tr-TR" sz="1900" dirty="0" smtClean="0"/>
          </a:p>
          <a:p>
            <a:pPr algn="just"/>
            <a:endParaRPr lang="tr-TR" sz="1900" dirty="0"/>
          </a:p>
          <a:p>
            <a:pPr algn="just"/>
            <a:endParaRPr lang="tr-TR" sz="1900" dirty="0" smtClean="0"/>
          </a:p>
          <a:p>
            <a:pPr algn="just"/>
            <a:endParaRPr lang="tr-TR" sz="1900" dirty="0"/>
          </a:p>
          <a:p>
            <a:pPr algn="just"/>
            <a:endParaRPr lang="tr-TR" sz="19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863" y="4736824"/>
            <a:ext cx="8008514" cy="132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Redefining The Way Business Interact by Android Things â Emerging Platform for I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7863" y="4869160"/>
            <a:ext cx="3258961" cy="195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21334"/>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ANDROID İŞLETİM SİSTEMİ</a:t>
            </a:r>
            <a:endParaRPr lang="tr-TR" sz="2000" b="1" dirty="0">
              <a:solidFill>
                <a:srgbClr val="FF4C00"/>
              </a:solidFill>
              <a:latin typeface="Lucida Fax" pitchFamily="18" charset="0"/>
            </a:endParaRPr>
          </a:p>
        </p:txBody>
      </p:sp>
      <p:sp>
        <p:nvSpPr>
          <p:cNvPr id="3" name="Dikdörtgen 2"/>
          <p:cNvSpPr/>
          <p:nvPr/>
        </p:nvSpPr>
        <p:spPr>
          <a:xfrm>
            <a:off x="971600" y="980728"/>
            <a:ext cx="7995098" cy="5647700"/>
          </a:xfrm>
          <a:prstGeom prst="rect">
            <a:avLst/>
          </a:prstGeom>
        </p:spPr>
        <p:txBody>
          <a:bodyPr wrap="square">
            <a:spAutoFit/>
          </a:bodyPr>
          <a:lstStyle/>
          <a:p>
            <a:pPr algn="just"/>
            <a:r>
              <a:rPr lang="tr-TR" sz="1900" dirty="0" err="1" smtClean="0"/>
              <a:t>Android</a:t>
            </a:r>
            <a:r>
              <a:rPr lang="tr-TR" sz="1900" dirty="0" smtClean="0"/>
              <a:t> </a:t>
            </a:r>
            <a:r>
              <a:rPr lang="tr-TR" sz="1900" dirty="0"/>
              <a:t>işletim sistemi </a:t>
            </a:r>
            <a:r>
              <a:rPr lang="tr-TR" sz="1900" dirty="0" smtClean="0"/>
              <a:t>mimari olarak </a:t>
            </a:r>
            <a:r>
              <a:rPr lang="tr-TR" sz="1900" b="1" dirty="0" smtClean="0"/>
              <a:t>beş</a:t>
            </a:r>
            <a:r>
              <a:rPr lang="tr-TR" sz="1900" dirty="0" smtClean="0"/>
              <a:t> kısım katmandan </a:t>
            </a:r>
            <a:r>
              <a:rPr lang="tr-TR" sz="1900" dirty="0"/>
              <a:t>oluşur.</a:t>
            </a:r>
          </a:p>
          <a:p>
            <a:pPr algn="just"/>
            <a:r>
              <a:rPr lang="tr-TR" sz="1900" b="1" dirty="0"/>
              <a:t>1. Çekirdek</a:t>
            </a:r>
            <a:r>
              <a:rPr lang="tr-TR" sz="1900" b="1" dirty="0" smtClean="0"/>
              <a:t>:</a:t>
            </a:r>
            <a:r>
              <a:rPr lang="tr-TR" sz="1900" dirty="0" smtClean="0"/>
              <a:t> Linux </a:t>
            </a:r>
            <a:r>
              <a:rPr lang="tr-TR" sz="1900" dirty="0" err="1"/>
              <a:t>kernelidir</a:t>
            </a:r>
            <a:r>
              <a:rPr lang="tr-TR" sz="1900" dirty="0"/>
              <a:t>. Güvenlik, hafıza yönetimi, süreç yönetimi, ağ yığınları ve sürücü modellerini içermektedir.</a:t>
            </a:r>
          </a:p>
          <a:p>
            <a:pPr algn="just"/>
            <a:r>
              <a:rPr lang="tr-TR" sz="1900" b="1" dirty="0" smtClean="0"/>
              <a:t>2. </a:t>
            </a:r>
            <a:r>
              <a:rPr lang="tr-TR" sz="1900" b="1" dirty="0" err="1" smtClean="0"/>
              <a:t>Android</a:t>
            </a:r>
            <a:r>
              <a:rPr lang="tr-TR" sz="1900" b="1" dirty="0" smtClean="0"/>
              <a:t> </a:t>
            </a:r>
            <a:r>
              <a:rPr lang="tr-TR" sz="1900" b="1" dirty="0"/>
              <a:t>Runtime:</a:t>
            </a:r>
            <a:r>
              <a:rPr lang="tr-TR" sz="1900" dirty="0"/>
              <a:t> Sanal makinedir. </a:t>
            </a:r>
            <a:r>
              <a:rPr lang="tr-TR" sz="1900" dirty="0" err="1"/>
              <a:t>Dalvik</a:t>
            </a:r>
            <a:r>
              <a:rPr lang="tr-TR" sz="1900" dirty="0"/>
              <a:t> Sanal Makinesini </a:t>
            </a:r>
            <a:r>
              <a:rPr lang="tr-TR" sz="1900" dirty="0" smtClean="0"/>
              <a:t>de içermektedir</a:t>
            </a:r>
            <a:r>
              <a:rPr lang="tr-TR" sz="1900" dirty="0"/>
              <a:t>. 5.0 ile </a:t>
            </a:r>
            <a:r>
              <a:rPr lang="tr-TR" sz="1900" dirty="0" err="1"/>
              <a:t>Dalvik</a:t>
            </a:r>
            <a:r>
              <a:rPr lang="tr-TR" sz="1900" dirty="0"/>
              <a:t> kaldırılmış ve </a:t>
            </a:r>
            <a:r>
              <a:rPr lang="tr-TR" sz="1900" dirty="0" err="1"/>
              <a:t>ART'ye</a:t>
            </a:r>
            <a:r>
              <a:rPr lang="tr-TR" sz="1900" dirty="0"/>
              <a:t> geçilmiştir.</a:t>
            </a:r>
          </a:p>
          <a:p>
            <a:pPr algn="just"/>
            <a:r>
              <a:rPr lang="tr-TR" sz="1900" b="1" dirty="0"/>
              <a:t>3. Kütüphaneler:</a:t>
            </a:r>
            <a:r>
              <a:rPr lang="tr-TR" sz="1900" dirty="0"/>
              <a:t> </a:t>
            </a:r>
            <a:r>
              <a:rPr lang="tr-TR" sz="1900" dirty="0" err="1"/>
              <a:t>Veritabanı</a:t>
            </a:r>
            <a:r>
              <a:rPr lang="tr-TR" sz="1900" dirty="0"/>
              <a:t> kütüphaneleri, web tarayıcı kütüphaneleri, grafik ve </a:t>
            </a:r>
            <a:r>
              <a:rPr lang="tr-TR" sz="1900" dirty="0" err="1"/>
              <a:t>arayüz</a:t>
            </a:r>
            <a:r>
              <a:rPr lang="tr-TR" sz="1900" dirty="0"/>
              <a:t> kütüphanelerini içermektedir.</a:t>
            </a:r>
          </a:p>
          <a:p>
            <a:pPr algn="just"/>
            <a:r>
              <a:rPr lang="tr-TR" sz="1900" b="1" dirty="0" smtClean="0"/>
              <a:t>4. </a:t>
            </a:r>
            <a:r>
              <a:rPr lang="tr-TR" sz="1900" b="1" dirty="0"/>
              <a:t>Uygulama Çatısı:</a:t>
            </a:r>
            <a:r>
              <a:rPr lang="tr-TR" sz="1900" dirty="0"/>
              <a:t> Uygulama geliştiricilere geniş bir platform sunan kısımdır.</a:t>
            </a:r>
          </a:p>
          <a:p>
            <a:pPr algn="just"/>
            <a:r>
              <a:rPr lang="tr-TR" sz="1900" b="1" dirty="0" smtClean="0"/>
              <a:t>5. </a:t>
            </a:r>
            <a:r>
              <a:rPr lang="tr-TR" sz="1900" b="1" dirty="0"/>
              <a:t>Uygulama Katmanı:</a:t>
            </a:r>
            <a:r>
              <a:rPr lang="tr-TR" sz="1900" dirty="0"/>
              <a:t> Doğrudan Java (programlama dili) ile geliştirilmiş uygulamaları içermektedir. </a:t>
            </a:r>
            <a:endParaRPr lang="tr-TR" sz="1900" dirty="0" smtClean="0"/>
          </a:p>
          <a:p>
            <a:pPr marL="342900" indent="-342900" algn="just">
              <a:buFont typeface="Wingdings" panose="05000000000000000000" pitchFamily="2" charset="2"/>
              <a:buChar char="ü"/>
            </a:pPr>
            <a:r>
              <a:rPr lang="tr-TR" sz="1900" dirty="0" err="1"/>
              <a:t>Android</a:t>
            </a:r>
            <a:r>
              <a:rPr lang="tr-TR" sz="1900" dirty="0"/>
              <a:t>, </a:t>
            </a:r>
            <a:r>
              <a:rPr lang="tr-TR" sz="1900" u="sng" dirty="0"/>
              <a:t>Linux çekirdeği üzerine inşa edilmiş</a:t>
            </a:r>
            <a:r>
              <a:rPr lang="tr-TR" sz="1900" dirty="0"/>
              <a:t> bir mobil işletim sistemidir. </a:t>
            </a:r>
            <a:endParaRPr lang="tr-TR" sz="1900" dirty="0" smtClean="0"/>
          </a:p>
          <a:p>
            <a:pPr marL="342900" indent="-342900" algn="just">
              <a:buFont typeface="Wingdings" panose="05000000000000000000" pitchFamily="2" charset="2"/>
              <a:buChar char="ü"/>
            </a:pPr>
            <a:r>
              <a:rPr lang="tr-TR" sz="1900" dirty="0" err="1"/>
              <a:t>Android</a:t>
            </a:r>
            <a:r>
              <a:rPr lang="tr-TR" sz="1900" dirty="0"/>
              <a:t>, derlenmiş Java kodunu çalıştırmak için </a:t>
            </a:r>
            <a:r>
              <a:rPr lang="tr-TR" sz="1900" u="sng" dirty="0"/>
              <a:t>dinamik çevirmeli </a:t>
            </a:r>
            <a:r>
              <a:rPr lang="tr-TR" sz="1900" u="sng" dirty="0" err="1"/>
              <a:t>Android</a:t>
            </a:r>
            <a:r>
              <a:rPr lang="tr-TR" sz="1900" u="sng" dirty="0"/>
              <a:t> Runtime (ART) kullanır</a:t>
            </a:r>
            <a:r>
              <a:rPr lang="tr-TR" sz="1900" dirty="0"/>
              <a:t> ve cihazların fonksiyonelliğini artıran uygulamaların geliştirilmesi için çalışan geniş bir programcı-geliştirici çevresine sahiptir. Google aynı zamanda işletim sistemindeki hataları bulan kullanıcıları para ödülü ile ödüllendirmektedir</a:t>
            </a:r>
            <a:r>
              <a:rPr lang="tr-TR" sz="1900" dirty="0" smtClean="0"/>
              <a:t>.</a:t>
            </a:r>
            <a:endParaRPr lang="tr-TR" sz="1900" dirty="0"/>
          </a:p>
          <a:p>
            <a:pPr marL="342900" indent="-342900" algn="just">
              <a:buFont typeface="Wingdings" panose="05000000000000000000" pitchFamily="2" charset="2"/>
              <a:buChar char="ü"/>
            </a:pPr>
            <a:r>
              <a:rPr lang="tr-TR" sz="1900" dirty="0"/>
              <a:t>Bu sistem ara katman yazılımı, kütüphaneler ve API C diliyle yazılmıştır.</a:t>
            </a:r>
          </a:p>
          <a:p>
            <a:pPr marL="342900" indent="-342900" algn="just">
              <a:buFont typeface="Wingdings" panose="05000000000000000000" pitchFamily="2" charset="2"/>
              <a:buChar char="ü"/>
            </a:pPr>
            <a:r>
              <a:rPr lang="tr-TR" sz="1900" dirty="0"/>
              <a:t>Uygulama yazılımları ise, </a:t>
            </a:r>
            <a:r>
              <a:rPr lang="tr-TR" sz="1900" dirty="0" err="1"/>
              <a:t>Apache</a:t>
            </a:r>
            <a:r>
              <a:rPr lang="tr-TR" sz="1900" dirty="0"/>
              <a:t> </a:t>
            </a:r>
            <a:r>
              <a:rPr lang="tr-TR" sz="1900" dirty="0" err="1"/>
              <a:t>harmony</a:t>
            </a:r>
            <a:r>
              <a:rPr lang="tr-TR" sz="1900" dirty="0"/>
              <a:t> üzerine kurulu Java-uyumlu kütüphaneleri içine alan uygulama iskeleti üzerinden çalışmaktadır. </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070230"/>
      </p:ext>
    </p:extLst>
  </p:cSld>
  <p:clrMapOvr>
    <a:masterClrMapping/>
  </p:clrMapOvr>
  <p:transition spd="med">
    <p:wheel spokes="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FF0000"/>
                </a:solidFill>
                <a:effectLst>
                  <a:outerShdw blurRad="38100" dist="38100" dir="2700000" algn="tl">
                    <a:srgbClr val="000000">
                      <a:alpha val="43137"/>
                    </a:srgbClr>
                  </a:outerShdw>
                </a:effectLst>
                <a:latin typeface="Lucida Fax" pitchFamily="18" charset="0"/>
              </a:rPr>
              <a:t>ANDROID MİMARİSİ</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186506"/>
            <a:ext cx="7327333" cy="525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378612"/>
      </p:ext>
    </p:extLst>
  </p:cSld>
  <p:clrMapOvr>
    <a:masterClrMapping/>
  </p:clrMapOvr>
  <p:transition spd="med">
    <p:wheel spokes="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UYGULAMA </a:t>
            </a:r>
            <a:r>
              <a:rPr lang="tr-TR" sz="2000" b="1" dirty="0">
                <a:solidFill>
                  <a:srgbClr val="FF4C00"/>
                </a:solidFill>
                <a:latin typeface="Lucida Fax" pitchFamily="18" charset="0"/>
              </a:rPr>
              <a:t>GELİŞTİRME</a:t>
            </a:r>
          </a:p>
        </p:txBody>
      </p:sp>
      <p:sp>
        <p:nvSpPr>
          <p:cNvPr id="2" name="Metin kutusu 1"/>
          <p:cNvSpPr txBox="1"/>
          <p:nvPr/>
        </p:nvSpPr>
        <p:spPr>
          <a:xfrm>
            <a:off x="1043608" y="1052736"/>
            <a:ext cx="7704856" cy="5755422"/>
          </a:xfrm>
          <a:prstGeom prst="rect">
            <a:avLst/>
          </a:prstGeom>
          <a:noFill/>
        </p:spPr>
        <p:txBody>
          <a:bodyPr wrap="square" rtlCol="0">
            <a:spAutoFit/>
          </a:bodyPr>
          <a:lstStyle/>
          <a:p>
            <a:pPr marL="342900" indent="-342900" algn="just">
              <a:buFont typeface="Wingdings" panose="05000000000000000000" pitchFamily="2" charset="2"/>
              <a:buChar char="ü"/>
            </a:pPr>
            <a:r>
              <a:rPr lang="tr-TR" sz="2300" dirty="0" err="1"/>
              <a:t>Android</a:t>
            </a:r>
            <a:r>
              <a:rPr lang="tr-TR" sz="2300" dirty="0"/>
              <a:t> </a:t>
            </a:r>
            <a:r>
              <a:rPr lang="tr-TR" sz="2300" b="1" dirty="0"/>
              <a:t>gelişmiş </a:t>
            </a:r>
            <a:r>
              <a:rPr lang="tr-TR" sz="2300" b="1" dirty="0" smtClean="0"/>
              <a:t>API </a:t>
            </a:r>
            <a:r>
              <a:rPr lang="tr-TR" sz="2300" dirty="0" smtClean="0"/>
              <a:t>(Application </a:t>
            </a:r>
            <a:r>
              <a:rPr lang="tr-TR" sz="2300" dirty="0"/>
              <a:t>Programming </a:t>
            </a:r>
            <a:r>
              <a:rPr lang="tr-TR" sz="2300" dirty="0" err="1"/>
              <a:t>Interface</a:t>
            </a:r>
            <a:r>
              <a:rPr lang="tr-TR" sz="2300" dirty="0"/>
              <a:t>)</a:t>
            </a:r>
            <a:r>
              <a:rPr lang="tr-TR" sz="2300" dirty="0" smtClean="0"/>
              <a:t>'</a:t>
            </a:r>
            <a:r>
              <a:rPr lang="tr-TR" sz="2300" dirty="0" err="1" smtClean="0"/>
              <a:t>leri</a:t>
            </a:r>
            <a:r>
              <a:rPr lang="tr-TR" sz="2300" dirty="0" smtClean="0"/>
              <a:t> </a:t>
            </a:r>
            <a:r>
              <a:rPr lang="tr-TR" sz="2300" dirty="0"/>
              <a:t>sayesinde uygulama geliştiricilere büyük imkanlar sunmaktadır. </a:t>
            </a:r>
            <a:r>
              <a:rPr lang="tr-TR" sz="2300" u="sng" dirty="0"/>
              <a:t>Yüz tanımlama </a:t>
            </a:r>
            <a:r>
              <a:rPr lang="tr-TR" sz="2300" u="sng" dirty="0" smtClean="0"/>
              <a:t>sistemleri, görüntü işleme, barkod, </a:t>
            </a:r>
            <a:r>
              <a:rPr lang="tr-TR" sz="2300" u="sng" dirty="0" err="1" smtClean="0"/>
              <a:t>karekod</a:t>
            </a:r>
            <a:r>
              <a:rPr lang="tr-TR" sz="2300" u="sng" dirty="0" smtClean="0"/>
              <a:t> okuyucular, </a:t>
            </a:r>
            <a:r>
              <a:rPr lang="tr-TR" sz="2300" u="sng" dirty="0"/>
              <a:t>parmak hareketlerinden komut üretme için hazırlanmış </a:t>
            </a:r>
            <a:r>
              <a:rPr lang="tr-TR" sz="2300" u="sng" dirty="0" smtClean="0"/>
              <a:t>kütüphaneler vb. </a:t>
            </a:r>
            <a:r>
              <a:rPr lang="tr-TR" sz="2300" dirty="0" err="1"/>
              <a:t>Android'in</a:t>
            </a:r>
            <a:r>
              <a:rPr lang="tr-TR" sz="2300" dirty="0"/>
              <a:t> gelişmiş </a:t>
            </a:r>
            <a:r>
              <a:rPr lang="tr-TR" sz="2300" dirty="0" err="1"/>
              <a:t>API'lerine</a:t>
            </a:r>
            <a:r>
              <a:rPr lang="tr-TR" sz="2300" dirty="0"/>
              <a:t> örnek olarak verilebilir</a:t>
            </a:r>
            <a:r>
              <a:rPr lang="tr-TR" sz="2300" dirty="0" smtClean="0"/>
              <a:t>.</a:t>
            </a:r>
          </a:p>
          <a:p>
            <a:pPr marL="342900" indent="-342900" algn="just">
              <a:buFont typeface="Wingdings" panose="05000000000000000000" pitchFamily="2" charset="2"/>
              <a:buChar char="ü"/>
            </a:pPr>
            <a:r>
              <a:rPr lang="tr-TR" sz="2300" dirty="0" err="1"/>
              <a:t>Android</a:t>
            </a:r>
            <a:r>
              <a:rPr lang="tr-TR" sz="2300" dirty="0"/>
              <a:t> için </a:t>
            </a:r>
            <a:r>
              <a:rPr lang="tr-TR" sz="2300" b="1" dirty="0"/>
              <a:t>uygulama geliştirme dili Java'dır</a:t>
            </a:r>
            <a:r>
              <a:rPr lang="tr-TR" sz="2300" dirty="0"/>
              <a:t>. </a:t>
            </a:r>
            <a:r>
              <a:rPr lang="tr-TR" sz="2300" dirty="0" err="1" smtClean="0"/>
              <a:t>Android'in</a:t>
            </a:r>
            <a:r>
              <a:rPr lang="tr-TR" sz="2300" dirty="0" smtClean="0"/>
              <a:t> </a:t>
            </a:r>
            <a:r>
              <a:rPr lang="tr-TR" sz="2300" dirty="0"/>
              <a:t>Java'sı işletim sistemine oldukça başarılı bir </a:t>
            </a:r>
            <a:r>
              <a:rPr lang="tr-TR" sz="2300" u="sng" dirty="0"/>
              <a:t>şekilde entegre olmuş, kısıtlamaları az olan, tüm donanıma hükmedebilecek </a:t>
            </a:r>
            <a:r>
              <a:rPr lang="tr-TR" sz="2300" dirty="0"/>
              <a:t>bir Java desteğidir. Bu sayede hiç mobil uygulama geliştirmemiş olan Java geliştiricileri çok rahatlıkla </a:t>
            </a:r>
            <a:r>
              <a:rPr lang="tr-TR" sz="2300" dirty="0" err="1"/>
              <a:t>Android</a:t>
            </a:r>
            <a:r>
              <a:rPr lang="tr-TR" sz="2300" dirty="0"/>
              <a:t> uyumlu uygulamalar </a:t>
            </a:r>
            <a:r>
              <a:rPr lang="tr-TR" sz="2300" dirty="0" smtClean="0"/>
              <a:t>geliştirebilirler. </a:t>
            </a:r>
          </a:p>
          <a:p>
            <a:pPr marL="342900" indent="-342900" algn="just">
              <a:buFont typeface="Wingdings" panose="05000000000000000000" pitchFamily="2" charset="2"/>
              <a:buChar char="ü"/>
            </a:pPr>
            <a:r>
              <a:rPr lang="tr-TR" sz="2300" dirty="0" smtClean="0"/>
              <a:t>Ancak </a:t>
            </a:r>
            <a:r>
              <a:rPr lang="tr-TR" sz="2300" dirty="0"/>
              <a:t>cep telefonlarında görmeye alıştığımız standart Java desteği olan </a:t>
            </a:r>
            <a:r>
              <a:rPr lang="tr-TR" sz="2300" dirty="0" smtClean="0"/>
              <a:t>J2ME </a:t>
            </a:r>
            <a:r>
              <a:rPr lang="tr-TR" sz="2300" dirty="0"/>
              <a:t>(Java 2 Platform, Micro Edition)'</a:t>
            </a:r>
            <a:r>
              <a:rPr lang="tr-TR" sz="2300" dirty="0" err="1"/>
              <a:t>yi</a:t>
            </a:r>
            <a:r>
              <a:rPr lang="tr-TR" sz="2300" dirty="0"/>
              <a:t> kısıtlı olduğundan dolayı desteklememektedir. J2ME desteği ise ancak 3. parti uygulamalar sayesinde elde edilebilir.</a:t>
            </a:r>
            <a:endParaRPr lang="tr-TR" sz="2300" dirty="0" smtClean="0"/>
          </a:p>
        </p:txBody>
      </p:sp>
    </p:spTree>
    <p:extLst>
      <p:ext uri="{BB962C8B-B14F-4D97-AF65-F5344CB8AC3E}">
        <p14:creationId xmlns:p14="http://schemas.microsoft.com/office/powerpoint/2010/main" val="1129504899"/>
      </p:ext>
    </p:extLst>
  </p:cSld>
  <p:clrMapOvr>
    <a:masterClrMapping/>
  </p:clrMapOvr>
  <p:transition spd="med">
    <p:wheel spokes="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GOOGLE PLAY</a:t>
            </a:r>
            <a:endParaRPr lang="tr-TR" sz="2000" b="1" dirty="0">
              <a:solidFill>
                <a:srgbClr val="FF4C00"/>
              </a:solidFill>
              <a:latin typeface="Lucida Fax" pitchFamily="18"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920552" y="1005111"/>
            <a:ext cx="8064896" cy="1692771"/>
          </a:xfrm>
          <a:prstGeom prst="rect">
            <a:avLst/>
          </a:prstGeom>
        </p:spPr>
        <p:txBody>
          <a:bodyPr wrap="square">
            <a:spAutoFit/>
          </a:bodyPr>
          <a:lstStyle/>
          <a:p>
            <a:pPr algn="just"/>
            <a:r>
              <a:rPr lang="tr-TR" sz="1700" dirty="0"/>
              <a:t>Google tarafından yönetilen </a:t>
            </a:r>
            <a:r>
              <a:rPr lang="tr-TR" sz="1800" b="1" dirty="0"/>
              <a:t>Google </a:t>
            </a:r>
            <a:r>
              <a:rPr lang="tr-TR" sz="1800" b="1" dirty="0" smtClean="0"/>
              <a:t>Play </a:t>
            </a:r>
            <a:r>
              <a:rPr lang="tr-TR" sz="1800" b="1" dirty="0" err="1" smtClean="0"/>
              <a:t>Store</a:t>
            </a:r>
            <a:r>
              <a:rPr lang="tr-TR" sz="1800" b="1" dirty="0" smtClean="0"/>
              <a:t> </a:t>
            </a:r>
            <a:r>
              <a:rPr lang="tr-TR" sz="1800" dirty="0" err="1" smtClean="0"/>
              <a:t>Android</a:t>
            </a:r>
            <a:r>
              <a:rPr lang="tr-TR" sz="1800" dirty="0" smtClean="0"/>
              <a:t> uygulama </a:t>
            </a:r>
            <a:r>
              <a:rPr lang="tr-TR" sz="1800" dirty="0"/>
              <a:t>marketi olarak </a:t>
            </a:r>
            <a:r>
              <a:rPr lang="tr-TR" sz="1800" dirty="0" smtClean="0"/>
              <a:t>kullanmaktadır. </a:t>
            </a:r>
            <a:r>
              <a:rPr lang="tr-TR" sz="1700" u="sng" dirty="0" err="1" smtClean="0"/>
              <a:t>Android</a:t>
            </a:r>
            <a:r>
              <a:rPr lang="tr-TR" sz="1700" u="sng" dirty="0" smtClean="0"/>
              <a:t> </a:t>
            </a:r>
            <a:r>
              <a:rPr lang="tr-TR" sz="1700" u="sng" dirty="0"/>
              <a:t>cihazların uygulama ve oyunlara</a:t>
            </a:r>
            <a:r>
              <a:rPr lang="tr-TR" sz="1700" dirty="0"/>
              <a:t> ulaşabileceği çevrim içi bir markettir. Buradan, çoğu zaman geliştiricilerin tercihleri doğrultusunda ülkelere göre yayınlanan oyun ve uygulamalara erişilebilir. </a:t>
            </a:r>
            <a:r>
              <a:rPr lang="tr-TR" sz="1700" dirty="0" smtClean="0"/>
              <a:t>Google</a:t>
            </a:r>
            <a:r>
              <a:rPr lang="tr-TR" sz="1700" dirty="0"/>
              <a:t>, yazılım marketi olan Play </a:t>
            </a:r>
            <a:r>
              <a:rPr lang="tr-TR" sz="1700" dirty="0" err="1"/>
              <a:t>Store’un</a:t>
            </a:r>
            <a:r>
              <a:rPr lang="tr-TR" sz="1700" dirty="0"/>
              <a:t> dışından uygulama yüklemeyi engellemek için, </a:t>
            </a:r>
            <a:r>
              <a:rPr lang="tr-TR" sz="1700" b="1" dirty="0"/>
              <a:t>kaynağı bilinmeyen uygulamaların kurulumunu engelliyor.</a:t>
            </a:r>
          </a:p>
        </p:txBody>
      </p:sp>
      <p:pic>
        <p:nvPicPr>
          <p:cNvPr id="3" name="Resim 2"/>
          <p:cNvPicPr>
            <a:picLocks noChangeAspect="1"/>
          </p:cNvPicPr>
          <p:nvPr/>
        </p:nvPicPr>
        <p:blipFill>
          <a:blip r:embed="rId4"/>
          <a:stretch>
            <a:fillRect/>
          </a:stretch>
        </p:blipFill>
        <p:spPr>
          <a:xfrm>
            <a:off x="933872" y="2700503"/>
            <a:ext cx="7776864" cy="4148716"/>
          </a:xfrm>
          <a:prstGeom prst="rect">
            <a:avLst/>
          </a:prstGeom>
        </p:spPr>
      </p:pic>
    </p:spTree>
    <p:extLst>
      <p:ext uri="{BB962C8B-B14F-4D97-AF65-F5344CB8AC3E}">
        <p14:creationId xmlns:p14="http://schemas.microsoft.com/office/powerpoint/2010/main" val="2860725752"/>
      </p:ext>
    </p:extLst>
  </p:cSld>
  <p:clrMapOvr>
    <a:masterClrMapping/>
  </p:clrMapOvr>
  <p:transition spd="med">
    <p:wheel spokes="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ANDROID İŞLETİM SİSTEMİ</a:t>
            </a:r>
            <a:endParaRPr lang="tr-TR" sz="2000" b="1" dirty="0">
              <a:solidFill>
                <a:srgbClr val="FF4C00"/>
              </a:solidFill>
              <a:latin typeface="Lucida Fax" pitchFamily="18" charset="0"/>
            </a:endParaRPr>
          </a:p>
        </p:txBody>
      </p:sp>
      <p:sp>
        <p:nvSpPr>
          <p:cNvPr id="5" name="Dikdörtgen 4"/>
          <p:cNvSpPr/>
          <p:nvPr/>
        </p:nvSpPr>
        <p:spPr>
          <a:xfrm>
            <a:off x="762000" y="2060848"/>
            <a:ext cx="3724647" cy="3847207"/>
          </a:xfrm>
          <a:prstGeom prst="rect">
            <a:avLst/>
          </a:prstGeom>
        </p:spPr>
        <p:txBody>
          <a:bodyPr wrap="square">
            <a:spAutoFit/>
          </a:bodyPr>
          <a:lstStyle/>
          <a:p>
            <a:pPr marL="342900" indent="-342900">
              <a:buFont typeface="Wingdings" panose="05000000000000000000" pitchFamily="2" charset="2"/>
              <a:buChar char="v"/>
            </a:pPr>
            <a:r>
              <a:rPr lang="tr-TR" sz="1900" dirty="0" err="1"/>
              <a:t>Android</a:t>
            </a:r>
            <a:r>
              <a:rPr lang="tr-TR" sz="1900" dirty="0"/>
              <a:t> işletim sistemi </a:t>
            </a:r>
            <a:r>
              <a:rPr lang="tr-TR" sz="1900" dirty="0" smtClean="0"/>
              <a:t>20’nin </a:t>
            </a:r>
            <a:r>
              <a:rPr lang="tr-TR" sz="1900" dirty="0"/>
              <a:t>üzerinde versiyonu bulunmaktadır. </a:t>
            </a:r>
            <a:endParaRPr lang="tr-TR" sz="1900" dirty="0" smtClean="0"/>
          </a:p>
          <a:p>
            <a:pPr marL="342900" indent="-342900">
              <a:buFont typeface="Wingdings" panose="05000000000000000000" pitchFamily="2" charset="2"/>
              <a:buChar char="v"/>
            </a:pPr>
            <a:r>
              <a:rPr lang="tr-TR" sz="1900" dirty="0" smtClean="0"/>
              <a:t>İlk </a:t>
            </a:r>
            <a:r>
              <a:rPr lang="tr-TR" sz="1900" dirty="0"/>
              <a:t>olarak </a:t>
            </a:r>
            <a:r>
              <a:rPr lang="tr-TR" sz="1900" dirty="0" smtClean="0"/>
              <a:t>2007 yılında </a:t>
            </a:r>
            <a:r>
              <a:rPr lang="tr-TR" sz="1900" u="sng" dirty="0" err="1"/>
              <a:t>Android</a:t>
            </a:r>
            <a:r>
              <a:rPr lang="tr-TR" sz="1900" u="sng" dirty="0"/>
              <a:t> </a:t>
            </a:r>
            <a:r>
              <a:rPr lang="tr-TR" sz="1900" u="sng" dirty="0" smtClean="0"/>
              <a:t>Alpha</a:t>
            </a:r>
            <a:r>
              <a:rPr lang="tr-TR" sz="1900" dirty="0" smtClean="0"/>
              <a:t> olarak </a:t>
            </a:r>
            <a:r>
              <a:rPr lang="tr-TR" sz="1900" dirty="0"/>
              <a:t>duyurulmuş, ardından ilk ticari sürümü </a:t>
            </a:r>
            <a:r>
              <a:rPr lang="tr-TR" sz="1900" dirty="0" err="1"/>
              <a:t>Android</a:t>
            </a:r>
            <a:r>
              <a:rPr lang="tr-TR" sz="1900" dirty="0"/>
              <a:t> 1.0 olarak 2008 yılında çıkarılmıştır. </a:t>
            </a:r>
            <a:endParaRPr lang="tr-TR" sz="1900" dirty="0" smtClean="0"/>
          </a:p>
          <a:p>
            <a:pPr marL="342900" indent="-342900">
              <a:buFont typeface="Wingdings" panose="05000000000000000000" pitchFamily="2" charset="2"/>
              <a:buChar char="v"/>
            </a:pPr>
            <a:r>
              <a:rPr lang="tr-TR" sz="1900" dirty="0"/>
              <a:t>Ağustos 2018’de API 28 ile </a:t>
            </a:r>
            <a:r>
              <a:rPr lang="tr-TR" sz="1900" dirty="0" err="1"/>
              <a:t>Pie</a:t>
            </a:r>
            <a:r>
              <a:rPr lang="tr-TR" sz="1900" dirty="0"/>
              <a:t> (Pasta) 9.0 versiyonu, </a:t>
            </a:r>
          </a:p>
          <a:p>
            <a:pPr marL="342900" indent="-342900">
              <a:buFont typeface="Wingdings" panose="05000000000000000000" pitchFamily="2" charset="2"/>
              <a:buChar char="v"/>
            </a:pPr>
            <a:r>
              <a:rPr lang="tr-TR" sz="1800" u="sng" dirty="0" smtClean="0">
                <a:solidFill>
                  <a:srgbClr val="C00000"/>
                </a:solidFill>
              </a:rPr>
              <a:t>Eylül 2019 yılında ise API 29 ile </a:t>
            </a:r>
            <a:r>
              <a:rPr lang="tr-TR" sz="1800" u="sng" dirty="0">
                <a:solidFill>
                  <a:srgbClr val="C00000"/>
                </a:solidFill>
              </a:rPr>
              <a:t>en son versiyonu </a:t>
            </a:r>
            <a:r>
              <a:rPr lang="tr-TR" sz="1800" b="1" dirty="0" err="1" smtClean="0">
                <a:solidFill>
                  <a:srgbClr val="FF4C00"/>
                </a:solidFill>
                <a:latin typeface="Lucida Fax" pitchFamily="18" charset="0"/>
              </a:rPr>
              <a:t>Android</a:t>
            </a:r>
            <a:r>
              <a:rPr lang="tr-TR" sz="1800" b="1" dirty="0" smtClean="0">
                <a:solidFill>
                  <a:srgbClr val="FF4C00"/>
                </a:solidFill>
                <a:latin typeface="Lucida Fax" pitchFamily="18" charset="0"/>
              </a:rPr>
              <a:t> </a:t>
            </a:r>
            <a:r>
              <a:rPr lang="tr-TR" sz="1800" b="1" dirty="0">
                <a:solidFill>
                  <a:srgbClr val="FF4C00"/>
                </a:solidFill>
                <a:latin typeface="Lucida Fax" pitchFamily="18" charset="0"/>
              </a:rPr>
              <a:t>10 (Q</a:t>
            </a:r>
            <a:r>
              <a:rPr lang="tr-TR" sz="1800" b="1" dirty="0" smtClean="0">
                <a:solidFill>
                  <a:srgbClr val="FF4C00"/>
                </a:solidFill>
                <a:latin typeface="Lucida Fax" pitchFamily="18" charset="0"/>
              </a:rPr>
              <a:t>) </a:t>
            </a:r>
            <a:r>
              <a:rPr lang="tr-TR" sz="1800" u="sng" dirty="0">
                <a:solidFill>
                  <a:srgbClr val="C00000"/>
                </a:solidFill>
              </a:rPr>
              <a:t>piyasadadır.</a:t>
            </a:r>
          </a:p>
        </p:txBody>
      </p:sp>
      <p:pic>
        <p:nvPicPr>
          <p:cNvPr id="3" name="Resim 2"/>
          <p:cNvPicPr>
            <a:picLocks noChangeAspect="1"/>
          </p:cNvPicPr>
          <p:nvPr/>
        </p:nvPicPr>
        <p:blipFill>
          <a:blip r:embed="rId4"/>
          <a:stretch>
            <a:fillRect/>
          </a:stretch>
        </p:blipFill>
        <p:spPr>
          <a:xfrm>
            <a:off x="4631973" y="-12552"/>
            <a:ext cx="4485524" cy="6870551"/>
          </a:xfrm>
          <a:prstGeom prst="rect">
            <a:avLst/>
          </a:prstGeom>
        </p:spPr>
      </p:pic>
    </p:spTree>
    <p:extLst>
      <p:ext uri="{BB962C8B-B14F-4D97-AF65-F5344CB8AC3E}">
        <p14:creationId xmlns:p14="http://schemas.microsoft.com/office/powerpoint/2010/main" val="361143244"/>
      </p:ext>
    </p:extLst>
  </p:cSld>
  <p:clrMapOvr>
    <a:masterClrMapping/>
  </p:clrMapOvr>
  <p:transition spd="med">
    <p:wheel spokes="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895028" y="116632"/>
            <a:ext cx="6726059" cy="769441"/>
          </a:xfrm>
          <a:prstGeom prst="rect">
            <a:avLst/>
          </a:prstGeom>
        </p:spPr>
        <p:txBody>
          <a:bodyPr wrap="square">
            <a:spAutoFit/>
          </a:bodyPr>
          <a:lstStyle/>
          <a:p>
            <a:pPr algn="ctr"/>
            <a:r>
              <a:rPr lang="tr-TR" b="1" dirty="0" smtClean="0">
                <a:solidFill>
                  <a:srgbClr val="0000FF"/>
                </a:solidFill>
                <a:latin typeface="Lucida Fax" pitchFamily="18" charset="0"/>
              </a:rPr>
              <a:t>2020</a:t>
            </a:r>
            <a:r>
              <a:rPr lang="tr-TR" sz="2000" b="1" dirty="0" smtClean="0">
                <a:solidFill>
                  <a:srgbClr val="FF4C00"/>
                </a:solidFill>
                <a:latin typeface="Lucida Fax" pitchFamily="18" charset="0"/>
              </a:rPr>
              <a:t> DÜNYA İNTERNET VE SOSYAL MEDYA KULLANIM İSTATİSTİKLERİ</a:t>
            </a:r>
            <a:endParaRPr lang="tr-TR" sz="2000" b="1" dirty="0">
              <a:solidFill>
                <a:srgbClr val="FF4C00"/>
              </a:solidFill>
              <a:latin typeface="Lucida Fax" pitchFamily="18" charset="0"/>
            </a:endParaRPr>
          </a:p>
        </p:txBody>
      </p:sp>
      <p:pic>
        <p:nvPicPr>
          <p:cNvPr id="3" name="Resim 2"/>
          <p:cNvPicPr>
            <a:picLocks noChangeAspect="1"/>
          </p:cNvPicPr>
          <p:nvPr/>
        </p:nvPicPr>
        <p:blipFill>
          <a:blip r:embed="rId4"/>
          <a:stretch>
            <a:fillRect/>
          </a:stretch>
        </p:blipFill>
        <p:spPr>
          <a:xfrm>
            <a:off x="785952" y="1784798"/>
            <a:ext cx="8358047" cy="4738487"/>
          </a:xfrm>
          <a:prstGeom prst="rect">
            <a:avLst/>
          </a:prstGeom>
        </p:spPr>
      </p:pic>
    </p:spTree>
    <p:extLst>
      <p:ext uri="{BB962C8B-B14F-4D97-AF65-F5344CB8AC3E}">
        <p14:creationId xmlns:p14="http://schemas.microsoft.com/office/powerpoint/2010/main" val="1154371476"/>
      </p:ext>
    </p:extLst>
  </p:cSld>
  <p:clrMapOvr>
    <a:masterClrMapping/>
  </p:clrMapOvr>
  <p:transition spd="med">
    <p:wheel spokes="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2699792" y="410302"/>
            <a:ext cx="4477178" cy="369332"/>
          </a:xfrm>
          <a:prstGeom prst="rect">
            <a:avLst/>
          </a:prstGeom>
        </p:spPr>
        <p:txBody>
          <a:bodyPr wrap="square">
            <a:spAutoFit/>
          </a:bodyPr>
          <a:lstStyle/>
          <a:p>
            <a:r>
              <a:rPr lang="tr-TR" sz="1800" b="1" dirty="0" smtClean="0">
                <a:solidFill>
                  <a:srgbClr val="FF4C00"/>
                </a:solidFill>
                <a:latin typeface="Lucida Fax" pitchFamily="18" charset="0"/>
              </a:rPr>
              <a:t>ANDROID SÜRÜM İSTATİSTİKLERİ</a:t>
            </a:r>
            <a:endParaRPr lang="tr-TR" sz="1800" b="1" dirty="0">
              <a:solidFill>
                <a:srgbClr val="FF4C00"/>
              </a:solidFill>
              <a:latin typeface="Lucida Fax" pitchFamily="18" charset="0"/>
            </a:endParaRPr>
          </a:p>
        </p:txBody>
      </p:sp>
      <p:sp>
        <p:nvSpPr>
          <p:cNvPr id="3" name="Metin kutusu 2"/>
          <p:cNvSpPr txBox="1"/>
          <p:nvPr/>
        </p:nvSpPr>
        <p:spPr>
          <a:xfrm>
            <a:off x="4552963" y="5517232"/>
            <a:ext cx="4621269" cy="1200329"/>
          </a:xfrm>
          <a:prstGeom prst="rect">
            <a:avLst/>
          </a:prstGeom>
          <a:noFill/>
        </p:spPr>
        <p:txBody>
          <a:bodyPr wrap="square" rtlCol="0">
            <a:spAutoFit/>
          </a:bodyPr>
          <a:lstStyle/>
          <a:p>
            <a:r>
              <a:rPr lang="tr-TR" sz="1800" b="1" u="sng" dirty="0" smtClean="0"/>
              <a:t>NOT:</a:t>
            </a:r>
            <a:r>
              <a:rPr lang="tr-TR" sz="1800" b="1" dirty="0" smtClean="0"/>
              <a:t> </a:t>
            </a:r>
            <a:r>
              <a:rPr lang="tr-TR" sz="1800" dirty="0" err="1" smtClean="0"/>
              <a:t>Android</a:t>
            </a:r>
            <a:r>
              <a:rPr lang="tr-TR" sz="1800" dirty="0" smtClean="0"/>
              <a:t> versiyonları ve API özellikleri linki ile ulaşılabilmektedir. </a:t>
            </a:r>
          </a:p>
          <a:p>
            <a:pPr algn="ctr"/>
            <a:r>
              <a:rPr lang="tr-TR" sz="1800" dirty="0"/>
              <a:t>https://developer.android.com/about/dashboards/index.html</a:t>
            </a:r>
            <a:endParaRPr lang="tr-TR" sz="1800" dirty="0" smtClean="0"/>
          </a:p>
        </p:txBody>
      </p:sp>
      <p:pic>
        <p:nvPicPr>
          <p:cNvPr id="2" name="Picture 2" descr="https://chart.googleapis.com/chart?chf=bg%2Cs%2C00000000&amp;chd=t%3A0.3%2C0.3%2C3.2%2C6.9%2C14.5%2C16.9%2C19.2%2C28.3%2C10.4&amp;chco=c4df9b%2C6fad0c&amp;chl=Gingerbread%7CIce%20Cream%20Sandwich%7CJelly%20Bean%7CKitKat%7CLollipop%7CMarshmallow%7CNougat%7COreo%7CPie&amp;cht=p&amp;chs=500x250"/>
          <p:cNvPicPr>
            <a:picLocks noChangeAspect="1" noChangeArrowheads="1"/>
          </p:cNvPicPr>
          <p:nvPr/>
        </p:nvPicPr>
        <p:blipFill rotWithShape="1">
          <a:blip r:embed="rId4">
            <a:extLst>
              <a:ext uri="{28A0092B-C50C-407E-A947-70E740481C1C}">
                <a14:useLocalDpi xmlns:a14="http://schemas.microsoft.com/office/drawing/2010/main" val="0"/>
              </a:ext>
            </a:extLst>
          </a:blip>
          <a:srcRect l="10048" r="2257"/>
          <a:stretch/>
        </p:blipFill>
        <p:spPr bwMode="auto">
          <a:xfrm>
            <a:off x="4146464" y="1997526"/>
            <a:ext cx="4950865" cy="28227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 10"/>
          <p:cNvGrpSpPr/>
          <p:nvPr/>
        </p:nvGrpSpPr>
        <p:grpSpPr>
          <a:xfrm>
            <a:off x="762000" y="913099"/>
            <a:ext cx="3305944" cy="5944902"/>
            <a:chOff x="-609600" y="-117351"/>
            <a:chExt cx="3934562" cy="7071464"/>
          </a:xfrm>
        </p:grpSpPr>
        <p:pic>
          <p:nvPicPr>
            <p:cNvPr id="12" name="Resim 11"/>
            <p:cNvPicPr>
              <a:picLocks noChangeAspect="1"/>
            </p:cNvPicPr>
            <p:nvPr/>
          </p:nvPicPr>
          <p:blipFill rotWithShape="1">
            <a:blip r:embed="rId5"/>
            <a:srcRect r="91691"/>
            <a:stretch/>
          </p:blipFill>
          <p:spPr>
            <a:xfrm>
              <a:off x="-609600" y="-114503"/>
              <a:ext cx="861120" cy="7067550"/>
            </a:xfrm>
            <a:prstGeom prst="rect">
              <a:avLst/>
            </a:prstGeom>
          </p:spPr>
        </p:pic>
        <p:pic>
          <p:nvPicPr>
            <p:cNvPr id="13" name="Resim 12"/>
            <p:cNvPicPr>
              <a:picLocks noChangeAspect="1"/>
            </p:cNvPicPr>
            <p:nvPr/>
          </p:nvPicPr>
          <p:blipFill rotWithShape="1">
            <a:blip r:embed="rId5"/>
            <a:srcRect l="20122" r="63896"/>
            <a:stretch/>
          </p:blipFill>
          <p:spPr>
            <a:xfrm>
              <a:off x="251520" y="-117351"/>
              <a:ext cx="1656184" cy="7067550"/>
            </a:xfrm>
            <a:prstGeom prst="rect">
              <a:avLst/>
            </a:prstGeom>
          </p:spPr>
        </p:pic>
        <p:pic>
          <p:nvPicPr>
            <p:cNvPr id="14" name="Resim 13"/>
            <p:cNvPicPr>
              <a:picLocks noChangeAspect="1"/>
            </p:cNvPicPr>
            <p:nvPr/>
          </p:nvPicPr>
          <p:blipFill rotWithShape="1">
            <a:blip r:embed="rId5"/>
            <a:srcRect l="60423" r="36103"/>
            <a:stretch/>
          </p:blipFill>
          <p:spPr>
            <a:xfrm>
              <a:off x="1884802" y="-117351"/>
              <a:ext cx="360040" cy="7067550"/>
            </a:xfrm>
            <a:prstGeom prst="rect">
              <a:avLst/>
            </a:prstGeom>
          </p:spPr>
        </p:pic>
        <p:pic>
          <p:nvPicPr>
            <p:cNvPr id="15" name="Resim 14"/>
            <p:cNvPicPr>
              <a:picLocks noChangeAspect="1"/>
            </p:cNvPicPr>
            <p:nvPr/>
          </p:nvPicPr>
          <p:blipFill rotWithShape="1">
            <a:blip r:embed="rId5"/>
            <a:srcRect l="71540" r="18037"/>
            <a:stretch/>
          </p:blipFill>
          <p:spPr>
            <a:xfrm>
              <a:off x="2244842" y="-113437"/>
              <a:ext cx="1080120" cy="7067550"/>
            </a:xfrm>
            <a:prstGeom prst="rect">
              <a:avLst/>
            </a:prstGeom>
          </p:spPr>
        </p:pic>
      </p:grpSp>
    </p:spTree>
    <p:extLst>
      <p:ext uri="{BB962C8B-B14F-4D97-AF65-F5344CB8AC3E}">
        <p14:creationId xmlns:p14="http://schemas.microsoft.com/office/powerpoint/2010/main" val="1084587834"/>
      </p:ext>
    </p:extLst>
  </p:cSld>
  <p:clrMapOvr>
    <a:masterClrMapping/>
  </p:clrMapOvr>
  <p:transition spd="med">
    <p:wheel spokes="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971600" y="270717"/>
            <a:ext cx="7398567" cy="369332"/>
          </a:xfrm>
          <a:prstGeom prst="rect">
            <a:avLst/>
          </a:prstGeom>
        </p:spPr>
        <p:txBody>
          <a:bodyPr wrap="square">
            <a:spAutoFit/>
          </a:bodyPr>
          <a:lstStyle/>
          <a:p>
            <a:r>
              <a:rPr lang="tr-TR" sz="1800" b="1" dirty="0" smtClean="0">
                <a:solidFill>
                  <a:srgbClr val="FF4C00"/>
                </a:solidFill>
                <a:latin typeface="Lucida Fax" pitchFamily="18" charset="0"/>
              </a:rPr>
              <a:t>ANDROID VERSİYON-SÜRÜM </a:t>
            </a:r>
            <a:r>
              <a:rPr lang="tr-TR" sz="1800" b="1" dirty="0">
                <a:solidFill>
                  <a:srgbClr val="FF4C00"/>
                </a:solidFill>
                <a:latin typeface="Lucida Fax" pitchFamily="18" charset="0"/>
              </a:rPr>
              <a:t>KULLANIM </a:t>
            </a:r>
            <a:r>
              <a:rPr lang="tr-TR" sz="1800" b="1" dirty="0" smtClean="0">
                <a:solidFill>
                  <a:srgbClr val="FF4C00"/>
                </a:solidFill>
                <a:latin typeface="Lucida Fax" pitchFamily="18" charset="0"/>
              </a:rPr>
              <a:t>İSTATİSTİKLERİ</a:t>
            </a:r>
            <a:endParaRPr lang="tr-TR" sz="1800" b="1" dirty="0">
              <a:solidFill>
                <a:srgbClr val="FF4C00"/>
              </a:solidFill>
              <a:latin typeface="Lucida Fax" pitchFamily="18" charset="0"/>
            </a:endParaRPr>
          </a:p>
        </p:txBody>
      </p:sp>
      <p:pic>
        <p:nvPicPr>
          <p:cNvPr id="2" name="Resim 1"/>
          <p:cNvPicPr>
            <a:picLocks noChangeAspect="1"/>
          </p:cNvPicPr>
          <p:nvPr/>
        </p:nvPicPr>
        <p:blipFill>
          <a:blip r:embed="rId4"/>
          <a:stretch>
            <a:fillRect/>
          </a:stretch>
        </p:blipFill>
        <p:spPr>
          <a:xfrm>
            <a:off x="0" y="2139295"/>
            <a:ext cx="9097330" cy="4712059"/>
          </a:xfrm>
          <a:prstGeom prst="rect">
            <a:avLst/>
          </a:prstGeom>
        </p:spPr>
      </p:pic>
      <p:sp>
        <p:nvSpPr>
          <p:cNvPr id="8" name="Dikdörtgen 7"/>
          <p:cNvSpPr/>
          <p:nvPr/>
        </p:nvSpPr>
        <p:spPr>
          <a:xfrm>
            <a:off x="899592" y="1089868"/>
            <a:ext cx="7920880" cy="830997"/>
          </a:xfrm>
          <a:prstGeom prst="rect">
            <a:avLst/>
          </a:prstGeom>
        </p:spPr>
        <p:txBody>
          <a:bodyPr wrap="square">
            <a:spAutoFit/>
          </a:bodyPr>
          <a:lstStyle/>
          <a:p>
            <a:pPr algn="ctr"/>
            <a:r>
              <a:rPr lang="en-US" b="1" dirty="0">
                <a:solidFill>
                  <a:srgbClr val="0F2741"/>
                </a:solidFill>
                <a:latin typeface="Open Sans" panose="020B0606030504020204" pitchFamily="34" charset="0"/>
              </a:rPr>
              <a:t>Android operating system share worldwide by OS version from 2013 to 2019</a:t>
            </a:r>
            <a:endParaRPr lang="en-US" dirty="0"/>
          </a:p>
        </p:txBody>
      </p:sp>
    </p:spTree>
    <p:extLst>
      <p:ext uri="{BB962C8B-B14F-4D97-AF65-F5344CB8AC3E}">
        <p14:creationId xmlns:p14="http://schemas.microsoft.com/office/powerpoint/2010/main" val="289598213"/>
      </p:ext>
    </p:extLst>
  </p:cSld>
  <p:clrMapOvr>
    <a:masterClrMapping/>
  </p:clrMapOvr>
  <p:transition spd="med">
    <p:wheel spokes="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707886"/>
          </a:xfrm>
          <a:prstGeom prst="rect">
            <a:avLst/>
          </a:prstGeom>
        </p:spPr>
        <p:txBody>
          <a:bodyPr wrap="square">
            <a:spAutoFit/>
          </a:bodyPr>
          <a:lstStyle/>
          <a:p>
            <a:r>
              <a:rPr lang="tr-TR" sz="2000" b="1" dirty="0" err="1" smtClean="0">
                <a:solidFill>
                  <a:srgbClr val="FF4C00"/>
                </a:solidFill>
                <a:latin typeface="Lucida Fax" pitchFamily="18" charset="0"/>
              </a:rPr>
              <a:t>Android</a:t>
            </a:r>
            <a:r>
              <a:rPr lang="tr-TR" sz="2000" b="1" dirty="0" smtClean="0">
                <a:solidFill>
                  <a:srgbClr val="FF4C00"/>
                </a:solidFill>
                <a:latin typeface="Lucida Fax" pitchFamily="18" charset="0"/>
              </a:rPr>
              <a:t> </a:t>
            </a:r>
            <a:r>
              <a:rPr lang="tr-TR" sz="2000" b="1" dirty="0" err="1" smtClean="0">
                <a:solidFill>
                  <a:srgbClr val="FF4C00"/>
                </a:solidFill>
                <a:latin typeface="Lucida Fax" pitchFamily="18" charset="0"/>
              </a:rPr>
              <a:t>Pie</a:t>
            </a:r>
            <a:r>
              <a:rPr lang="tr-TR" sz="2000" b="1" dirty="0" smtClean="0">
                <a:solidFill>
                  <a:srgbClr val="FF4C00"/>
                </a:solidFill>
                <a:latin typeface="Lucida Fax" pitchFamily="18" charset="0"/>
              </a:rPr>
              <a:t> 9.0 (Pasta) </a:t>
            </a:r>
            <a:r>
              <a:rPr lang="tr-TR" sz="2000" b="1" dirty="0">
                <a:solidFill>
                  <a:srgbClr val="FF4C00"/>
                </a:solidFill>
                <a:latin typeface="Lucida Fax" pitchFamily="18" charset="0"/>
              </a:rPr>
              <a:t>ile Gelen Yenilikler</a:t>
            </a:r>
          </a:p>
          <a:p>
            <a:endParaRPr lang="tr-TR" sz="2000" b="1" dirty="0">
              <a:solidFill>
                <a:srgbClr val="FF4C00"/>
              </a:solidFill>
              <a:latin typeface="Lucida Fax" pitchFamily="18" charset="0"/>
            </a:endParaRPr>
          </a:p>
        </p:txBody>
      </p:sp>
      <p:sp>
        <p:nvSpPr>
          <p:cNvPr id="2" name="Metin kutusu 1"/>
          <p:cNvSpPr txBox="1"/>
          <p:nvPr/>
        </p:nvSpPr>
        <p:spPr>
          <a:xfrm>
            <a:off x="926139" y="1073352"/>
            <a:ext cx="8053722" cy="5386090"/>
          </a:xfrm>
          <a:prstGeom prst="rect">
            <a:avLst/>
          </a:prstGeom>
          <a:noFill/>
        </p:spPr>
        <p:txBody>
          <a:bodyPr wrap="square" rtlCol="0">
            <a:spAutoFit/>
          </a:bodyPr>
          <a:lstStyle/>
          <a:p>
            <a:r>
              <a:rPr lang="tr-TR" sz="2000" dirty="0" smtClean="0"/>
              <a:t>- </a:t>
            </a:r>
            <a:r>
              <a:rPr lang="en-US" sz="2000" dirty="0"/>
              <a:t>HTTPS </a:t>
            </a:r>
            <a:r>
              <a:rPr lang="tr-TR" sz="2000" dirty="0"/>
              <a:t>ile güvenli web </a:t>
            </a:r>
            <a:r>
              <a:rPr lang="tr-TR" sz="2000" b="1" dirty="0"/>
              <a:t>v</a:t>
            </a:r>
            <a:r>
              <a:rPr lang="en-US" sz="2000" b="1" dirty="0" err="1"/>
              <a:t>arsayılan</a:t>
            </a:r>
            <a:r>
              <a:rPr lang="en-US" sz="2000" dirty="0"/>
              <a:t> </a:t>
            </a:r>
            <a:r>
              <a:rPr lang="en-US" sz="2000" dirty="0" err="1"/>
              <a:t>oluyor</a:t>
            </a:r>
            <a:r>
              <a:rPr lang="tr-TR" sz="2000" dirty="0"/>
              <a:t>, </a:t>
            </a:r>
          </a:p>
          <a:p>
            <a:r>
              <a:rPr lang="tr-TR" sz="2000" dirty="0" smtClean="0"/>
              <a:t>- </a:t>
            </a:r>
            <a:r>
              <a:rPr lang="en-US" sz="2000" dirty="0" err="1"/>
              <a:t>Başıboş</a:t>
            </a:r>
            <a:r>
              <a:rPr lang="en-US" sz="2000" dirty="0"/>
              <a:t> </a:t>
            </a:r>
            <a:r>
              <a:rPr lang="tr-TR" sz="2000" dirty="0"/>
              <a:t>(</a:t>
            </a:r>
            <a:r>
              <a:rPr lang="en-US" sz="2000" dirty="0" err="1"/>
              <a:t>arka</a:t>
            </a:r>
            <a:r>
              <a:rPr lang="en-US" sz="2000" dirty="0"/>
              <a:t> </a:t>
            </a:r>
            <a:r>
              <a:rPr lang="en-US" sz="2000" dirty="0" err="1"/>
              <a:t>planda</a:t>
            </a:r>
            <a:r>
              <a:rPr lang="en-US" sz="2000" dirty="0"/>
              <a:t> </a:t>
            </a:r>
            <a:r>
              <a:rPr lang="en-US" sz="2000" dirty="0" err="1"/>
              <a:t>boş</a:t>
            </a:r>
            <a:r>
              <a:rPr lang="en-US" sz="2000" dirty="0"/>
              <a:t> </a:t>
            </a:r>
            <a:r>
              <a:rPr lang="en-US" sz="2000" dirty="0" err="1"/>
              <a:t>boş</a:t>
            </a:r>
            <a:r>
              <a:rPr lang="en-US" sz="2000" dirty="0"/>
              <a:t> </a:t>
            </a:r>
            <a:r>
              <a:rPr lang="en-US" sz="2000" dirty="0" err="1"/>
              <a:t>çalışan</a:t>
            </a:r>
            <a:r>
              <a:rPr lang="en-US" sz="2000" dirty="0"/>
              <a:t> </a:t>
            </a:r>
            <a:r>
              <a:rPr lang="en-US" sz="2000" dirty="0" err="1"/>
              <a:t>uygulamaların</a:t>
            </a:r>
            <a:r>
              <a:rPr lang="en-US" sz="2000" dirty="0"/>
              <a:t> </a:t>
            </a:r>
            <a:r>
              <a:rPr lang="en-US" sz="2000" dirty="0" err="1"/>
              <a:t>mikrofon</a:t>
            </a:r>
            <a:r>
              <a:rPr lang="en-US" sz="2000" dirty="0"/>
              <a:t> </a:t>
            </a:r>
            <a:r>
              <a:rPr lang="en-US" sz="2000" dirty="0" err="1"/>
              <a:t>ve</a:t>
            </a:r>
            <a:r>
              <a:rPr lang="en-US" sz="2000" dirty="0"/>
              <a:t> </a:t>
            </a:r>
            <a:r>
              <a:rPr lang="en-US" sz="2000" dirty="0" err="1"/>
              <a:t>kameraya</a:t>
            </a:r>
            <a:r>
              <a:rPr lang="en-US" sz="2000" dirty="0"/>
              <a:t> </a:t>
            </a:r>
            <a:r>
              <a:rPr lang="en-US" sz="2000" dirty="0" err="1"/>
              <a:t>olan</a:t>
            </a:r>
            <a:r>
              <a:rPr lang="en-US" sz="2000" dirty="0"/>
              <a:t> </a:t>
            </a:r>
            <a:r>
              <a:rPr lang="en-US" sz="2000" dirty="0" err="1"/>
              <a:t>erişimini</a:t>
            </a:r>
            <a:r>
              <a:rPr lang="en-US" sz="2000" dirty="0"/>
              <a:t> </a:t>
            </a:r>
            <a:r>
              <a:rPr lang="en-US" sz="2000" dirty="0" err="1"/>
              <a:t>engelliyor</a:t>
            </a:r>
            <a:r>
              <a:rPr lang="tr-TR" sz="2000" dirty="0"/>
              <a:t>) </a:t>
            </a:r>
            <a:r>
              <a:rPr lang="en-US" sz="2000" dirty="0" err="1"/>
              <a:t>Casusluk</a:t>
            </a:r>
            <a:r>
              <a:rPr lang="en-US" sz="2000" dirty="0"/>
              <a:t> </a:t>
            </a:r>
            <a:r>
              <a:rPr lang="en-US" sz="2000" dirty="0" err="1"/>
              <a:t>Sona</a:t>
            </a:r>
            <a:r>
              <a:rPr lang="en-US" sz="2000" dirty="0"/>
              <a:t> </a:t>
            </a:r>
            <a:r>
              <a:rPr lang="en-US" sz="2000" dirty="0" err="1"/>
              <a:t>Eriyor</a:t>
            </a:r>
            <a:r>
              <a:rPr lang="tr-TR" sz="2000" dirty="0"/>
              <a:t>,</a:t>
            </a:r>
            <a:br>
              <a:rPr lang="tr-TR" sz="2000" dirty="0"/>
            </a:br>
            <a:r>
              <a:rPr lang="tr-TR" sz="2000" dirty="0"/>
              <a:t>- </a:t>
            </a:r>
            <a:r>
              <a:rPr lang="en-US" sz="2000" b="1" dirty="0" err="1"/>
              <a:t>Metin</a:t>
            </a:r>
            <a:r>
              <a:rPr lang="en-US" sz="2000" b="1" dirty="0"/>
              <a:t> </a:t>
            </a:r>
            <a:r>
              <a:rPr lang="en-US" sz="2000" b="1" dirty="0" err="1"/>
              <a:t>Büyüteci</a:t>
            </a:r>
            <a:r>
              <a:rPr lang="tr-TR" sz="2000" dirty="0"/>
              <a:t>,</a:t>
            </a:r>
            <a:br>
              <a:rPr lang="tr-TR" sz="2000" dirty="0"/>
            </a:br>
            <a:r>
              <a:rPr lang="tr-TR" sz="2000" dirty="0"/>
              <a:t>- </a:t>
            </a:r>
            <a:r>
              <a:rPr lang="en-US" sz="2000" dirty="0" err="1"/>
              <a:t>Pek</a:t>
            </a:r>
            <a:r>
              <a:rPr lang="en-US" sz="2000" dirty="0"/>
              <a:t> </a:t>
            </a:r>
            <a:r>
              <a:rPr lang="en-US" sz="2000" dirty="0" err="1"/>
              <a:t>çok</a:t>
            </a:r>
            <a:r>
              <a:rPr lang="en-US" sz="2000" dirty="0"/>
              <a:t> </a:t>
            </a:r>
            <a:r>
              <a:rPr lang="en-US" sz="2000" dirty="0" err="1"/>
              <a:t>uygulamadan</a:t>
            </a:r>
            <a:r>
              <a:rPr lang="en-US" sz="2000" dirty="0"/>
              <a:t> </a:t>
            </a:r>
            <a:r>
              <a:rPr lang="en-US" sz="2000" dirty="0" err="1"/>
              <a:t>gelen</a:t>
            </a:r>
            <a:r>
              <a:rPr lang="en-US" sz="2000" dirty="0"/>
              <a:t> </a:t>
            </a:r>
            <a:r>
              <a:rPr lang="en-US" sz="2000" dirty="0" err="1"/>
              <a:t>mesajları</a:t>
            </a:r>
            <a:r>
              <a:rPr lang="en-US" sz="2000" dirty="0"/>
              <a:t> </a:t>
            </a:r>
            <a:r>
              <a:rPr lang="en-US" sz="2000" dirty="0" err="1"/>
              <a:t>bildirim</a:t>
            </a:r>
            <a:r>
              <a:rPr lang="en-US" sz="2000" dirty="0"/>
              <a:t> </a:t>
            </a:r>
            <a:r>
              <a:rPr lang="en-US" sz="2000" dirty="0" err="1"/>
              <a:t>çubuğu</a:t>
            </a:r>
            <a:r>
              <a:rPr lang="en-US" sz="2000" dirty="0"/>
              <a:t> </a:t>
            </a:r>
            <a:r>
              <a:rPr lang="en-US" sz="2000" b="1" dirty="0" err="1"/>
              <a:t>üzerinden</a:t>
            </a:r>
            <a:r>
              <a:rPr lang="en-US" sz="2000" b="1" dirty="0"/>
              <a:t> </a:t>
            </a:r>
            <a:r>
              <a:rPr lang="en-US" sz="2000" b="1" dirty="0" err="1"/>
              <a:t>hazır</a:t>
            </a:r>
            <a:r>
              <a:rPr lang="en-US" sz="2000" b="1" dirty="0"/>
              <a:t> </a:t>
            </a:r>
            <a:r>
              <a:rPr lang="tr-TR" sz="2000" b="1" dirty="0" smtClean="0"/>
              <a:t>(akıllı) </a:t>
            </a:r>
            <a:r>
              <a:rPr lang="en-US" sz="2000" b="1" dirty="0" err="1" smtClean="0"/>
              <a:t>yanıtlar</a:t>
            </a:r>
            <a:r>
              <a:rPr lang="en-US" sz="2000" dirty="0" smtClean="0"/>
              <a:t> </a:t>
            </a:r>
            <a:r>
              <a:rPr lang="en-US" sz="2000" dirty="0" err="1"/>
              <a:t>ile</a:t>
            </a:r>
            <a:r>
              <a:rPr lang="en-US" sz="2000" dirty="0"/>
              <a:t> </a:t>
            </a:r>
            <a:r>
              <a:rPr lang="en-US" sz="2000" dirty="0" err="1"/>
              <a:t>cevaplayabilirsiniz</a:t>
            </a:r>
            <a:r>
              <a:rPr lang="en-US" sz="2000" dirty="0"/>
              <a:t>. </a:t>
            </a:r>
            <a:r>
              <a:rPr lang="en-US" sz="2000" dirty="0" err="1"/>
              <a:t>Üstelik</a:t>
            </a:r>
            <a:r>
              <a:rPr lang="en-US" sz="2000" dirty="0"/>
              <a:t> </a:t>
            </a:r>
            <a:r>
              <a:rPr lang="en-US" sz="2000" dirty="0" err="1"/>
              <a:t>fotoğraf</a:t>
            </a:r>
            <a:r>
              <a:rPr lang="en-US" sz="2000" dirty="0"/>
              <a:t>, </a:t>
            </a:r>
            <a:r>
              <a:rPr lang="en-US" sz="2000" dirty="0" err="1"/>
              <a:t>çıkartma</a:t>
            </a:r>
            <a:r>
              <a:rPr lang="en-US" sz="2000" dirty="0"/>
              <a:t> </a:t>
            </a:r>
            <a:r>
              <a:rPr lang="en-US" sz="2000" dirty="0" err="1"/>
              <a:t>ya</a:t>
            </a:r>
            <a:r>
              <a:rPr lang="en-US" sz="2000" dirty="0"/>
              <a:t> da </a:t>
            </a:r>
            <a:r>
              <a:rPr lang="en-US" sz="2000" dirty="0" err="1"/>
              <a:t>farklı</a:t>
            </a:r>
            <a:r>
              <a:rPr lang="en-US" sz="2000" dirty="0"/>
              <a:t> </a:t>
            </a:r>
            <a:r>
              <a:rPr lang="en-US" sz="2000" dirty="0" err="1"/>
              <a:t>şekilde</a:t>
            </a:r>
            <a:r>
              <a:rPr lang="en-US" sz="2000" dirty="0"/>
              <a:t> de </a:t>
            </a:r>
            <a:r>
              <a:rPr lang="en-US" sz="2000" dirty="0" err="1"/>
              <a:t>mesajları</a:t>
            </a:r>
            <a:r>
              <a:rPr lang="en-US" sz="2000" dirty="0"/>
              <a:t> </a:t>
            </a:r>
            <a:r>
              <a:rPr lang="en-US" sz="2000" dirty="0" err="1"/>
              <a:t>yanıtlamak</a:t>
            </a:r>
            <a:r>
              <a:rPr lang="en-US" sz="2000" dirty="0"/>
              <a:t> </a:t>
            </a:r>
            <a:r>
              <a:rPr lang="en-US" sz="2000" dirty="0" err="1"/>
              <a:t>mümkün</a:t>
            </a:r>
            <a:r>
              <a:rPr lang="tr-TR" sz="2000" dirty="0"/>
              <a:t>,</a:t>
            </a:r>
            <a:br>
              <a:rPr lang="tr-TR" sz="2000" dirty="0"/>
            </a:br>
            <a:r>
              <a:rPr lang="tr-TR" sz="2000" dirty="0"/>
              <a:t>- </a:t>
            </a:r>
            <a:r>
              <a:rPr lang="en-US" sz="2000" dirty="0"/>
              <a:t>Android Pie </a:t>
            </a:r>
            <a:r>
              <a:rPr lang="en-US" sz="2000" dirty="0" err="1"/>
              <a:t>ile</a:t>
            </a:r>
            <a:r>
              <a:rPr lang="en-US" sz="2000" dirty="0"/>
              <a:t> </a:t>
            </a:r>
            <a:r>
              <a:rPr lang="en-US" sz="2000" dirty="0" err="1"/>
              <a:t>birlikte</a:t>
            </a:r>
            <a:r>
              <a:rPr lang="en-US" sz="2000" dirty="0"/>
              <a:t> </a:t>
            </a:r>
            <a:r>
              <a:rPr lang="en-US" sz="2000" b="1" dirty="0"/>
              <a:t>Neural Networks</a:t>
            </a:r>
            <a:r>
              <a:rPr lang="en-US" sz="2000" dirty="0"/>
              <a:t> </a:t>
            </a:r>
            <a:r>
              <a:rPr lang="en-US" sz="2000" dirty="0" err="1"/>
              <a:t>API’yı</a:t>
            </a:r>
            <a:r>
              <a:rPr lang="en-US" sz="2000" dirty="0"/>
              <a:t> 1.1 </a:t>
            </a:r>
            <a:r>
              <a:rPr lang="en-US" sz="2000" dirty="0" err="1"/>
              <a:t>sürümüne</a:t>
            </a:r>
            <a:r>
              <a:rPr lang="en-US" sz="2000" dirty="0"/>
              <a:t> </a:t>
            </a:r>
            <a:r>
              <a:rPr lang="en-US" sz="2000" dirty="0" err="1"/>
              <a:t>güncelledi</a:t>
            </a:r>
            <a:r>
              <a:rPr lang="tr-TR" sz="2000" dirty="0"/>
              <a:t>,</a:t>
            </a:r>
            <a:br>
              <a:rPr lang="tr-TR" sz="2000" dirty="0"/>
            </a:br>
            <a:r>
              <a:rPr lang="tr-TR" sz="2000" dirty="0"/>
              <a:t>- </a:t>
            </a:r>
            <a:r>
              <a:rPr lang="en-US" sz="2000" b="1" dirty="0" err="1"/>
              <a:t>Linkify</a:t>
            </a:r>
            <a:r>
              <a:rPr lang="en-US" sz="2000" dirty="0"/>
              <a:t> </a:t>
            </a:r>
            <a:r>
              <a:rPr lang="en-US" sz="2000" dirty="0" err="1"/>
              <a:t>API’si</a:t>
            </a:r>
            <a:r>
              <a:rPr lang="en-US" sz="2000" dirty="0"/>
              <a:t> </a:t>
            </a:r>
            <a:r>
              <a:rPr lang="en-US" sz="2000" dirty="0" err="1"/>
              <a:t>ile</a:t>
            </a:r>
            <a:r>
              <a:rPr lang="en-US" sz="2000" dirty="0"/>
              <a:t> </a:t>
            </a:r>
            <a:r>
              <a:rPr lang="en-US" sz="2000" dirty="0" err="1"/>
              <a:t>farklı</a:t>
            </a:r>
            <a:r>
              <a:rPr lang="en-US" sz="2000" dirty="0"/>
              <a:t> </a:t>
            </a:r>
            <a:r>
              <a:rPr lang="en-US" sz="2000" dirty="0" err="1"/>
              <a:t>türde</a:t>
            </a:r>
            <a:r>
              <a:rPr lang="en-US" sz="2000" dirty="0"/>
              <a:t> </a:t>
            </a:r>
            <a:r>
              <a:rPr lang="en-US" sz="2000" dirty="0" err="1"/>
              <a:t>uygulamalardaki</a:t>
            </a:r>
            <a:r>
              <a:rPr lang="en-US" sz="2000" dirty="0"/>
              <a:t> ‘</a:t>
            </a:r>
            <a:r>
              <a:rPr lang="en-US" sz="2000" dirty="0" err="1"/>
              <a:t>bağlantıları</a:t>
            </a:r>
            <a:r>
              <a:rPr lang="en-US" sz="2000" dirty="0"/>
              <a:t>’ </a:t>
            </a:r>
            <a:r>
              <a:rPr lang="en-US" sz="2000" dirty="0" err="1"/>
              <a:t>farklı</a:t>
            </a:r>
            <a:r>
              <a:rPr lang="en-US" sz="2000" dirty="0"/>
              <a:t> </a:t>
            </a:r>
            <a:r>
              <a:rPr lang="en-US" sz="2000" dirty="0" err="1"/>
              <a:t>uygulamalar</a:t>
            </a:r>
            <a:r>
              <a:rPr lang="en-US" sz="2000" dirty="0"/>
              <a:t> </a:t>
            </a:r>
            <a:r>
              <a:rPr lang="en-US" sz="2000" dirty="0" err="1"/>
              <a:t>ile</a:t>
            </a:r>
            <a:r>
              <a:rPr lang="en-US" sz="2000" dirty="0"/>
              <a:t> </a:t>
            </a:r>
            <a:r>
              <a:rPr lang="en-US" sz="2000" dirty="0" err="1" smtClean="0"/>
              <a:t>eşleştirebilir</a:t>
            </a:r>
            <a:r>
              <a:rPr lang="tr-TR" sz="2000" dirty="0" smtClean="0"/>
              <a:t>,</a:t>
            </a:r>
            <a:endParaRPr lang="tr-TR" sz="2000" dirty="0"/>
          </a:p>
          <a:p>
            <a:r>
              <a:rPr lang="tr-TR" sz="2000" dirty="0"/>
              <a:t>- </a:t>
            </a:r>
            <a:r>
              <a:rPr lang="en-US" sz="2000" b="1" dirty="0" err="1"/>
              <a:t>Uygulama</a:t>
            </a:r>
            <a:r>
              <a:rPr lang="en-US" sz="2000" b="1" dirty="0"/>
              <a:t> </a:t>
            </a:r>
            <a:r>
              <a:rPr lang="en-US" sz="2000" b="1" dirty="0" err="1"/>
              <a:t>Eylemleri</a:t>
            </a:r>
            <a:r>
              <a:rPr lang="en-US" sz="2000" b="1" dirty="0"/>
              <a:t> </a:t>
            </a:r>
            <a:r>
              <a:rPr lang="tr-TR" sz="2000" dirty="0"/>
              <a:t>(</a:t>
            </a:r>
            <a:r>
              <a:rPr lang="en-US" sz="2000" dirty="0" err="1"/>
              <a:t>makine</a:t>
            </a:r>
            <a:r>
              <a:rPr lang="en-US" sz="2000" dirty="0"/>
              <a:t> </a:t>
            </a:r>
            <a:r>
              <a:rPr lang="en-US" sz="2000" dirty="0" err="1"/>
              <a:t>öğrenimine</a:t>
            </a:r>
            <a:r>
              <a:rPr lang="tr-TR" sz="2000" dirty="0"/>
              <a:t>) </a:t>
            </a:r>
            <a:r>
              <a:rPr lang="en-US" sz="2000" dirty="0" err="1"/>
              <a:t>özelliği</a:t>
            </a:r>
            <a:r>
              <a:rPr lang="en-US" sz="2000" dirty="0"/>
              <a:t>, </a:t>
            </a:r>
            <a:r>
              <a:rPr lang="en-US" sz="2000" dirty="0" err="1"/>
              <a:t>bir</a:t>
            </a:r>
            <a:r>
              <a:rPr lang="en-US" sz="2000" dirty="0"/>
              <a:t> </a:t>
            </a:r>
            <a:r>
              <a:rPr lang="en-US" sz="2000" dirty="0" err="1"/>
              <a:t>anlamda</a:t>
            </a:r>
            <a:r>
              <a:rPr lang="en-US" sz="2000" dirty="0"/>
              <a:t> </a:t>
            </a:r>
            <a:r>
              <a:rPr lang="en-US" sz="2000" dirty="0" err="1"/>
              <a:t>sizin</a:t>
            </a:r>
            <a:r>
              <a:rPr lang="en-US" sz="2000" dirty="0"/>
              <a:t> </a:t>
            </a:r>
            <a:r>
              <a:rPr lang="en-US" sz="2000" dirty="0" err="1"/>
              <a:t>hangi</a:t>
            </a:r>
            <a:r>
              <a:rPr lang="en-US" sz="2000" dirty="0"/>
              <a:t> </a:t>
            </a:r>
            <a:r>
              <a:rPr lang="en-US" sz="2000" dirty="0" err="1"/>
              <a:t>uygulamayı</a:t>
            </a:r>
            <a:r>
              <a:rPr lang="en-US" sz="2000" dirty="0"/>
              <a:t> </a:t>
            </a:r>
            <a:r>
              <a:rPr lang="en-US" sz="2000" dirty="0" err="1"/>
              <a:t>kullandığınızı</a:t>
            </a:r>
            <a:r>
              <a:rPr lang="en-US" sz="2000" dirty="0"/>
              <a:t> </a:t>
            </a:r>
            <a:r>
              <a:rPr lang="en-US" sz="2000" dirty="0" err="1"/>
              <a:t>ve</a:t>
            </a:r>
            <a:r>
              <a:rPr lang="en-US" sz="2000" dirty="0"/>
              <a:t> </a:t>
            </a:r>
            <a:r>
              <a:rPr lang="en-US" sz="2000" dirty="0" err="1"/>
              <a:t>içeriklerinizi</a:t>
            </a:r>
            <a:r>
              <a:rPr lang="en-US" sz="2000" dirty="0"/>
              <a:t> </a:t>
            </a:r>
            <a:r>
              <a:rPr lang="en-US" sz="2000" dirty="0" err="1"/>
              <a:t>takip</a:t>
            </a:r>
            <a:r>
              <a:rPr lang="en-US" sz="2000" dirty="0"/>
              <a:t> </a:t>
            </a:r>
            <a:r>
              <a:rPr lang="en-US" sz="2000" dirty="0" err="1" smtClean="0"/>
              <a:t>ede</a:t>
            </a:r>
            <a:r>
              <a:rPr lang="tr-TR" sz="2000" dirty="0" smtClean="0"/>
              <a:t>bile</a:t>
            </a:r>
            <a:r>
              <a:rPr lang="en-US" sz="2000" dirty="0" err="1" smtClean="0"/>
              <a:t>cek</a:t>
            </a:r>
            <a:r>
              <a:rPr lang="tr-TR" sz="2000" dirty="0"/>
              <a:t>,</a:t>
            </a:r>
            <a:br>
              <a:rPr lang="tr-TR" sz="2000" dirty="0"/>
            </a:br>
            <a:r>
              <a:rPr lang="tr-TR" sz="2000" dirty="0"/>
              <a:t>- </a:t>
            </a:r>
            <a:r>
              <a:rPr lang="en-US" sz="2000" b="1" dirty="0" err="1"/>
              <a:t>Uyarlamalı</a:t>
            </a:r>
            <a:r>
              <a:rPr lang="en-US" sz="2000" b="1" dirty="0"/>
              <a:t> </a:t>
            </a:r>
            <a:r>
              <a:rPr lang="en-US" sz="2000" b="1" dirty="0" err="1"/>
              <a:t>Pil</a:t>
            </a:r>
            <a:r>
              <a:rPr lang="tr-TR" sz="2000" dirty="0"/>
              <a:t>,</a:t>
            </a:r>
            <a:br>
              <a:rPr lang="tr-TR" sz="2000" dirty="0"/>
            </a:br>
            <a:r>
              <a:rPr lang="tr-TR" sz="2000" dirty="0"/>
              <a:t>- </a:t>
            </a:r>
            <a:r>
              <a:rPr lang="en-US" sz="2000" dirty="0" err="1"/>
              <a:t>StrongBox</a:t>
            </a:r>
            <a:r>
              <a:rPr lang="en-US" sz="2000" dirty="0"/>
              <a:t> </a:t>
            </a:r>
            <a:r>
              <a:rPr lang="en-US" sz="2000" dirty="0" err="1"/>
              <a:t>ile</a:t>
            </a:r>
            <a:r>
              <a:rPr lang="en-US" sz="2000" dirty="0"/>
              <a:t> </a:t>
            </a:r>
            <a:r>
              <a:rPr lang="en-US" sz="2000" dirty="0" err="1"/>
              <a:t>cihazlar</a:t>
            </a:r>
            <a:r>
              <a:rPr lang="en-US" sz="2000" dirty="0"/>
              <a:t>, </a:t>
            </a:r>
            <a:r>
              <a:rPr lang="en-US" sz="2000" dirty="0" err="1"/>
              <a:t>donanım</a:t>
            </a:r>
            <a:r>
              <a:rPr lang="en-US" sz="2000" dirty="0"/>
              <a:t> </a:t>
            </a:r>
            <a:r>
              <a:rPr lang="en-US" sz="2000" dirty="0" err="1"/>
              <a:t>seviyesinde</a:t>
            </a:r>
            <a:r>
              <a:rPr lang="en-US" sz="2000" dirty="0"/>
              <a:t> </a:t>
            </a:r>
            <a:r>
              <a:rPr lang="en-US" sz="2000" b="1" dirty="0" err="1"/>
              <a:t>güvenlik</a:t>
            </a:r>
            <a:r>
              <a:rPr lang="en-US" sz="2000" dirty="0"/>
              <a:t> </a:t>
            </a:r>
            <a:r>
              <a:rPr lang="en-US" sz="2000" dirty="0" err="1"/>
              <a:t>için</a:t>
            </a:r>
            <a:r>
              <a:rPr lang="en-US" sz="2000" dirty="0"/>
              <a:t> </a:t>
            </a:r>
            <a:r>
              <a:rPr lang="en-US" sz="2000" dirty="0" err="1"/>
              <a:t>yeni</a:t>
            </a:r>
            <a:r>
              <a:rPr lang="en-US" sz="2000" dirty="0"/>
              <a:t> API </a:t>
            </a:r>
            <a:r>
              <a:rPr lang="en-US" sz="2000" dirty="0" err="1"/>
              <a:t>desteğini</a:t>
            </a:r>
            <a:r>
              <a:rPr lang="en-US" sz="2000" dirty="0"/>
              <a:t> </a:t>
            </a:r>
            <a:r>
              <a:rPr lang="en-US" sz="2000" dirty="0" err="1"/>
              <a:t>kullanabiliyorlar</a:t>
            </a:r>
            <a:r>
              <a:rPr lang="tr-TR" sz="2000" dirty="0"/>
              <a:t>,</a:t>
            </a:r>
          </a:p>
          <a:p>
            <a:r>
              <a:rPr lang="tr-TR" sz="2000" dirty="0" smtClean="0"/>
              <a:t>- Parmak izi standart, çoklu kamera kullanımı,</a:t>
            </a:r>
          </a:p>
          <a:p>
            <a:r>
              <a:rPr lang="tr-TR" sz="2000" dirty="0" smtClean="0"/>
              <a:t>- </a:t>
            </a:r>
            <a:r>
              <a:rPr lang="en-US" sz="2000" dirty="0" smtClean="0"/>
              <a:t>Wi-Fi </a:t>
            </a:r>
            <a:r>
              <a:rPr lang="en-US" sz="2000" dirty="0"/>
              <a:t>RTT</a:t>
            </a:r>
            <a:r>
              <a:rPr lang="tr-TR" sz="2000" dirty="0"/>
              <a:t> (</a:t>
            </a:r>
            <a:r>
              <a:rPr lang="en-US" sz="2000" dirty="0"/>
              <a:t>Round-Trip-Time</a:t>
            </a:r>
            <a:r>
              <a:rPr lang="tr-TR" sz="2000" dirty="0"/>
              <a:t>) </a:t>
            </a:r>
            <a:r>
              <a:rPr lang="en-US" sz="2000" dirty="0" err="1"/>
              <a:t>ile</a:t>
            </a:r>
            <a:r>
              <a:rPr lang="en-US" sz="2000" dirty="0"/>
              <a:t> </a:t>
            </a:r>
            <a:r>
              <a:rPr lang="en-US" sz="2000" dirty="0" err="1"/>
              <a:t>iç</a:t>
            </a:r>
            <a:r>
              <a:rPr lang="en-US" sz="2000" dirty="0"/>
              <a:t> </a:t>
            </a:r>
            <a:r>
              <a:rPr lang="en-US" sz="2000" dirty="0" err="1"/>
              <a:t>mekan</a:t>
            </a:r>
            <a:r>
              <a:rPr lang="en-US" sz="2000" dirty="0"/>
              <a:t> </a:t>
            </a:r>
            <a:r>
              <a:rPr lang="en-US" sz="2000" dirty="0" err="1" smtClean="0"/>
              <a:t>konumlandırma</a:t>
            </a:r>
            <a:r>
              <a:rPr lang="tr-TR" sz="2000" dirty="0" smtClean="0"/>
              <a:t>,</a:t>
            </a:r>
            <a:endParaRPr lang="tr-TR" sz="2000" dirty="0"/>
          </a:p>
        </p:txBody>
      </p:sp>
    </p:spTree>
    <p:extLst>
      <p:ext uri="{BB962C8B-B14F-4D97-AF65-F5344CB8AC3E}">
        <p14:creationId xmlns:p14="http://schemas.microsoft.com/office/powerpoint/2010/main" val="1601001569"/>
      </p:ext>
    </p:extLst>
  </p:cSld>
  <p:clrMapOvr>
    <a:masterClrMapping/>
  </p:clrMapOvr>
  <p:transition spd="med">
    <p:wheel spokes="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4C00"/>
                </a:solidFill>
                <a:latin typeface="Lucida Fax" pitchFamily="18" charset="0"/>
              </a:rPr>
              <a:t>Android</a:t>
            </a:r>
            <a:r>
              <a:rPr lang="tr-TR" sz="2000" b="1" dirty="0" smtClean="0">
                <a:solidFill>
                  <a:srgbClr val="FF4C00"/>
                </a:solidFill>
                <a:latin typeface="Lucida Fax" pitchFamily="18" charset="0"/>
              </a:rPr>
              <a:t> 10 </a:t>
            </a:r>
            <a:r>
              <a:rPr lang="tr-TR" sz="2000" b="1" dirty="0">
                <a:solidFill>
                  <a:srgbClr val="FF4C00"/>
                </a:solidFill>
                <a:latin typeface="Lucida Fax" pitchFamily="18" charset="0"/>
              </a:rPr>
              <a:t>(</a:t>
            </a:r>
            <a:r>
              <a:rPr lang="tr-TR" sz="2000" b="1" dirty="0" smtClean="0">
                <a:solidFill>
                  <a:srgbClr val="FF4C00"/>
                </a:solidFill>
                <a:latin typeface="Lucida Fax" pitchFamily="18" charset="0"/>
              </a:rPr>
              <a:t>Q)</a:t>
            </a:r>
            <a:endParaRPr lang="tr-TR" sz="2000" b="1" dirty="0">
              <a:solidFill>
                <a:srgbClr val="FF4C00"/>
              </a:solidFill>
              <a:latin typeface="Lucida Fax" pitchFamily="18" charset="0"/>
            </a:endParaRPr>
          </a:p>
        </p:txBody>
      </p:sp>
      <p:pic>
        <p:nvPicPr>
          <p:cNvPr id="3" name="Resim 2"/>
          <p:cNvPicPr>
            <a:picLocks noChangeAspect="1"/>
          </p:cNvPicPr>
          <p:nvPr/>
        </p:nvPicPr>
        <p:blipFill>
          <a:blip r:embed="rId4"/>
          <a:stretch>
            <a:fillRect/>
          </a:stretch>
        </p:blipFill>
        <p:spPr>
          <a:xfrm>
            <a:off x="-13991" y="3212976"/>
            <a:ext cx="9111322" cy="3645024"/>
          </a:xfrm>
          <a:prstGeom prst="rect">
            <a:avLst/>
          </a:prstGeom>
        </p:spPr>
      </p:pic>
      <p:pic>
        <p:nvPicPr>
          <p:cNvPr id="5" name="Resim 4"/>
          <p:cNvPicPr>
            <a:picLocks noChangeAspect="1"/>
          </p:cNvPicPr>
          <p:nvPr/>
        </p:nvPicPr>
        <p:blipFill>
          <a:blip r:embed="rId5"/>
          <a:stretch>
            <a:fillRect/>
          </a:stretch>
        </p:blipFill>
        <p:spPr>
          <a:xfrm>
            <a:off x="-13991" y="1127001"/>
            <a:ext cx="4743450" cy="2085975"/>
          </a:xfrm>
          <a:prstGeom prst="rect">
            <a:avLst/>
          </a:prstGeom>
        </p:spPr>
      </p:pic>
    </p:spTree>
    <p:extLst>
      <p:ext uri="{BB962C8B-B14F-4D97-AF65-F5344CB8AC3E}">
        <p14:creationId xmlns:p14="http://schemas.microsoft.com/office/powerpoint/2010/main" val="63147058"/>
      </p:ext>
    </p:extLst>
  </p:cSld>
  <p:clrMapOvr>
    <a:masterClrMapping/>
  </p:clrMapOvr>
  <p:transition spd="med">
    <p:wheel spokes="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FF0000"/>
                </a:solidFill>
                <a:effectLst>
                  <a:outerShdw blurRad="38100" dist="38100" dir="2700000" algn="tl">
                    <a:srgbClr val="000000">
                      <a:alpha val="43137"/>
                    </a:srgbClr>
                  </a:outerShdw>
                </a:effectLst>
                <a:latin typeface="Lucida Fax" pitchFamily="18" charset="0"/>
              </a:rPr>
              <a:t>Faydalanılabilecek K</a:t>
            </a:r>
            <a:r>
              <a:rPr lang="tr-TR" altLang="tr-TR" sz="2000" b="1" dirty="0" smtClean="0">
                <a:solidFill>
                  <a:srgbClr val="FF0000"/>
                </a:solidFill>
                <a:effectLst>
                  <a:outerShdw blurRad="38100" dist="38100" dir="2700000" algn="tl">
                    <a:srgbClr val="000000">
                      <a:alpha val="43137"/>
                    </a:srgbClr>
                  </a:outerShdw>
                </a:effectLst>
                <a:latin typeface="Lucida Fax" pitchFamily="18" charset="0"/>
              </a:rPr>
              <a:t>aynaklar</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6676"/>
          <a:stretch/>
        </p:blipFill>
        <p:spPr bwMode="auto">
          <a:xfrm>
            <a:off x="6357034" y="939200"/>
            <a:ext cx="2671656" cy="406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etin kutusu 1"/>
          <p:cNvSpPr txBox="1"/>
          <p:nvPr/>
        </p:nvSpPr>
        <p:spPr>
          <a:xfrm>
            <a:off x="1043608" y="5445224"/>
            <a:ext cx="7920880" cy="1384995"/>
          </a:xfrm>
          <a:prstGeom prst="rect">
            <a:avLst/>
          </a:prstGeom>
          <a:noFill/>
        </p:spPr>
        <p:txBody>
          <a:bodyPr wrap="square" rtlCol="0">
            <a:spAutoFit/>
          </a:bodyPr>
          <a:lstStyle/>
          <a:p>
            <a:r>
              <a:rPr lang="tr-TR" sz="1400" dirty="0">
                <a:solidFill>
                  <a:srgbClr val="00B0F0"/>
                </a:solidFill>
                <a:hlinkClick r:id="rId5"/>
              </a:rPr>
              <a:t>https://</a:t>
            </a:r>
            <a:r>
              <a:rPr lang="tr-TR" sz="1400" dirty="0" smtClean="0">
                <a:solidFill>
                  <a:srgbClr val="00B0F0"/>
                </a:solidFill>
                <a:hlinkClick r:id="rId5"/>
              </a:rPr>
              <a:t>gelecegiyazanlar.turkcell.com.tr/konu/android</a:t>
            </a:r>
            <a:endParaRPr lang="tr-TR" sz="1400" dirty="0" smtClean="0">
              <a:solidFill>
                <a:srgbClr val="00B0F0"/>
              </a:solidFill>
            </a:endParaRPr>
          </a:p>
          <a:p>
            <a:endParaRPr lang="tr-TR" sz="1400" dirty="0" smtClean="0">
              <a:solidFill>
                <a:srgbClr val="00B0F0"/>
              </a:solidFill>
            </a:endParaRPr>
          </a:p>
          <a:p>
            <a:r>
              <a:rPr lang="tr-TR" sz="1400" dirty="0">
                <a:solidFill>
                  <a:srgbClr val="00B0F0"/>
                </a:solidFill>
                <a:hlinkClick r:id="rId6"/>
              </a:rPr>
              <a:t>https://www.youtube.com/watch?v=J2KGJO0bntU&amp;index=1&amp;list=PL8Jrl8Mqa14u--</a:t>
            </a:r>
            <a:r>
              <a:rPr lang="tr-TR" sz="1400" dirty="0" smtClean="0">
                <a:solidFill>
                  <a:srgbClr val="00B0F0"/>
                </a:solidFill>
                <a:hlinkClick r:id="rId6"/>
              </a:rPr>
              <a:t>k2RfSNdrCuKDh30aw_N</a:t>
            </a:r>
            <a:endParaRPr lang="tr-TR" sz="1400" dirty="0" smtClean="0">
              <a:solidFill>
                <a:srgbClr val="00B0F0"/>
              </a:solidFill>
            </a:endParaRPr>
          </a:p>
          <a:p>
            <a:endParaRPr lang="tr-TR" sz="1400" dirty="0"/>
          </a:p>
          <a:p>
            <a:r>
              <a:rPr lang="tr-TR" sz="1400" dirty="0">
                <a:hlinkClick r:id="rId7"/>
              </a:rPr>
              <a:t>https://www.youtube.com/watch?v=3iE_ZxBB-tc&amp;list=PL9qDMO9EzLX25NTHm0q7svKLx__</a:t>
            </a:r>
            <a:r>
              <a:rPr lang="tr-TR" sz="1400" dirty="0" smtClean="0">
                <a:hlinkClick r:id="rId7"/>
              </a:rPr>
              <a:t>OZY8-e</a:t>
            </a:r>
            <a:endParaRPr lang="tr-TR" sz="1400" dirty="0" smtClean="0"/>
          </a:p>
        </p:txBody>
      </p:sp>
      <p:pic>
        <p:nvPicPr>
          <p:cNvPr id="5" name="Resim 4"/>
          <p:cNvPicPr>
            <a:picLocks noChangeAspect="1"/>
          </p:cNvPicPr>
          <p:nvPr/>
        </p:nvPicPr>
        <p:blipFill>
          <a:blip r:embed="rId8"/>
          <a:stretch>
            <a:fillRect/>
          </a:stretch>
        </p:blipFill>
        <p:spPr>
          <a:xfrm>
            <a:off x="323528" y="1042768"/>
            <a:ext cx="2737673" cy="4068000"/>
          </a:xfrm>
          <a:prstGeom prst="rect">
            <a:avLst/>
          </a:prstGeom>
        </p:spPr>
      </p:pic>
      <p:pic>
        <p:nvPicPr>
          <p:cNvPr id="6" name="Resim 5"/>
          <p:cNvPicPr>
            <a:picLocks noChangeAspect="1"/>
          </p:cNvPicPr>
          <p:nvPr/>
        </p:nvPicPr>
        <p:blipFill>
          <a:blip r:embed="rId9"/>
          <a:stretch>
            <a:fillRect/>
          </a:stretch>
        </p:blipFill>
        <p:spPr>
          <a:xfrm>
            <a:off x="3347864" y="1013484"/>
            <a:ext cx="2750407" cy="4068000"/>
          </a:xfrm>
          <a:prstGeom prst="rect">
            <a:avLst/>
          </a:prstGeom>
        </p:spPr>
      </p:pic>
    </p:spTree>
    <p:extLst>
      <p:ext uri="{BB962C8B-B14F-4D97-AF65-F5344CB8AC3E}">
        <p14:creationId xmlns:p14="http://schemas.microsoft.com/office/powerpoint/2010/main" val="1860360113"/>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barn(inVertical)">
                                      <p:cBhvr>
                                        <p:cTn id="19" dur="500"/>
                                        <p:tgtEl>
                                          <p:spTgt spid="614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smtClean="0">
                <a:solidFill>
                  <a:srgbClr val="FF4C00"/>
                </a:solidFill>
                <a:latin typeface="Lucida Fax" pitchFamily="18" charset="0"/>
              </a:rPr>
              <a:t>UYGULAMA GELİŞTİRME-KURULUMLAR</a:t>
            </a:r>
            <a:endParaRPr lang="tr-TR" sz="2000" b="1" dirty="0">
              <a:solidFill>
                <a:srgbClr val="FF4C00"/>
              </a:solidFill>
              <a:latin typeface="Lucida Fax" pitchFamily="18" charset="0"/>
            </a:endParaRPr>
          </a:p>
        </p:txBody>
      </p:sp>
      <p:sp>
        <p:nvSpPr>
          <p:cNvPr id="2" name="Metin kutusu 1"/>
          <p:cNvSpPr txBox="1"/>
          <p:nvPr/>
        </p:nvSpPr>
        <p:spPr>
          <a:xfrm>
            <a:off x="1100572" y="1161007"/>
            <a:ext cx="7704856" cy="5016758"/>
          </a:xfrm>
          <a:prstGeom prst="rect">
            <a:avLst/>
          </a:prstGeom>
          <a:noFill/>
        </p:spPr>
        <p:txBody>
          <a:bodyPr wrap="square" rtlCol="0">
            <a:spAutoFit/>
          </a:bodyPr>
          <a:lstStyle/>
          <a:p>
            <a:pPr algn="just"/>
            <a:r>
              <a:rPr lang="tr-TR" sz="2000" dirty="0" err="1"/>
              <a:t>Android</a:t>
            </a:r>
            <a:r>
              <a:rPr lang="tr-TR" sz="2000" dirty="0"/>
              <a:t> işletim sistemiyle uyumlu uygulamalar geliştirmek için bilgisayarınızda aşağıdaki </a:t>
            </a:r>
            <a:r>
              <a:rPr lang="tr-TR" sz="2000" b="1" dirty="0" smtClean="0"/>
              <a:t>yazılımların</a:t>
            </a:r>
            <a:r>
              <a:rPr lang="tr-TR" sz="2000" dirty="0" smtClean="0"/>
              <a:t> </a:t>
            </a:r>
            <a:r>
              <a:rPr lang="tr-TR" sz="2000" b="1" dirty="0" smtClean="0"/>
              <a:t>yüklü </a:t>
            </a:r>
            <a:r>
              <a:rPr lang="tr-TR" sz="2000" b="1" dirty="0"/>
              <a:t>olması gerekmektedir</a:t>
            </a:r>
            <a:r>
              <a:rPr lang="tr-TR" sz="2000" dirty="0" smtClean="0"/>
              <a:t>.</a:t>
            </a:r>
          </a:p>
          <a:p>
            <a:pPr algn="just"/>
            <a:endParaRPr lang="tr-TR" sz="2000" dirty="0" smtClean="0"/>
          </a:p>
          <a:p>
            <a:pPr algn="just"/>
            <a:r>
              <a:rPr lang="tr-TR" sz="2000" b="1" dirty="0"/>
              <a:t>• Java Development Kit (JDK) </a:t>
            </a:r>
          </a:p>
          <a:p>
            <a:pPr algn="just"/>
            <a:r>
              <a:rPr lang="tr-TR" sz="2000" dirty="0" smtClean="0"/>
              <a:t>• </a:t>
            </a:r>
            <a:r>
              <a:rPr lang="tr-TR" sz="2000" b="1" dirty="0" err="1"/>
              <a:t>Android</a:t>
            </a:r>
            <a:r>
              <a:rPr lang="tr-TR" sz="2000" b="1" dirty="0"/>
              <a:t> </a:t>
            </a:r>
            <a:r>
              <a:rPr lang="tr-TR" sz="2000" b="1" dirty="0" err="1"/>
              <a:t>Studio</a:t>
            </a:r>
            <a:r>
              <a:rPr lang="tr-TR" sz="2000" b="1" dirty="0"/>
              <a:t> </a:t>
            </a:r>
            <a:r>
              <a:rPr lang="tr-TR" sz="2000" b="1" dirty="0" smtClean="0"/>
              <a:t>(+</a:t>
            </a:r>
            <a:r>
              <a:rPr lang="tr-TR" sz="2000" b="1" dirty="0" err="1" smtClean="0"/>
              <a:t>Android</a:t>
            </a:r>
            <a:r>
              <a:rPr lang="tr-TR" sz="2000" b="1" dirty="0" smtClean="0"/>
              <a:t> SDK)</a:t>
            </a:r>
            <a:endParaRPr lang="tr-TR" sz="2000" b="1" dirty="0"/>
          </a:p>
          <a:p>
            <a:pPr algn="just"/>
            <a:r>
              <a:rPr lang="tr-TR" sz="2000" b="1" dirty="0" smtClean="0"/>
              <a:t>• </a:t>
            </a:r>
            <a:r>
              <a:rPr lang="tr-TR" sz="2000" b="1" dirty="0" err="1" smtClean="0"/>
              <a:t>Android</a:t>
            </a:r>
            <a:r>
              <a:rPr lang="tr-TR" sz="2000" b="1" dirty="0" smtClean="0"/>
              <a:t> Virtual Device </a:t>
            </a:r>
            <a:r>
              <a:rPr lang="tr-TR" sz="2000" b="1" dirty="0" err="1" smtClean="0"/>
              <a:t>or</a:t>
            </a:r>
            <a:r>
              <a:rPr lang="tr-TR" sz="2000" b="1" dirty="0" smtClean="0"/>
              <a:t> </a:t>
            </a:r>
            <a:r>
              <a:rPr lang="tr-TR" sz="2000" b="1" dirty="0" err="1" smtClean="0"/>
              <a:t>GenyMotion</a:t>
            </a:r>
            <a:r>
              <a:rPr lang="tr-TR" sz="2000" b="1" dirty="0" smtClean="0"/>
              <a:t> </a:t>
            </a:r>
            <a:r>
              <a:rPr lang="tr-TR" sz="2000" b="1" dirty="0" err="1" smtClean="0"/>
              <a:t>or</a:t>
            </a:r>
            <a:r>
              <a:rPr lang="tr-TR" sz="2000" b="1" dirty="0" smtClean="0"/>
              <a:t> ……</a:t>
            </a:r>
            <a:endParaRPr lang="tr-TR" sz="2000" b="1" dirty="0">
              <a:latin typeface="Tahoma" pitchFamily="34" charset="0"/>
              <a:ea typeface="Tahoma" pitchFamily="34" charset="0"/>
              <a:cs typeface="Tahoma" pitchFamily="34" charset="0"/>
            </a:endParaRPr>
          </a:p>
          <a:p>
            <a:pPr algn="just"/>
            <a:endParaRPr lang="tr-TR" sz="2000" dirty="0" smtClean="0"/>
          </a:p>
          <a:p>
            <a:pPr algn="just"/>
            <a:r>
              <a:rPr lang="tr-TR" sz="2000" dirty="0" err="1" smtClean="0"/>
              <a:t>Android</a:t>
            </a:r>
            <a:r>
              <a:rPr lang="tr-TR" sz="2000" dirty="0" smtClean="0"/>
              <a:t> </a:t>
            </a:r>
            <a:r>
              <a:rPr lang="tr-TR" sz="2000" dirty="0"/>
              <a:t>uygulamaları </a:t>
            </a:r>
            <a:r>
              <a:rPr lang="tr-TR" sz="2000" b="1" dirty="0"/>
              <a:t>Java</a:t>
            </a:r>
            <a:r>
              <a:rPr lang="tr-TR" sz="2000" dirty="0"/>
              <a:t> dili ile yazılmasına karşın, </a:t>
            </a:r>
            <a:r>
              <a:rPr lang="tr-TR" sz="2000" dirty="0" err="1"/>
              <a:t>Android</a:t>
            </a:r>
            <a:r>
              <a:rPr lang="tr-TR" sz="2000" dirty="0"/>
              <a:t> platformu içinde </a:t>
            </a:r>
            <a:r>
              <a:rPr lang="tr-TR" sz="2000" b="1" dirty="0"/>
              <a:t>Java Virtual </a:t>
            </a:r>
            <a:r>
              <a:rPr lang="tr-TR" sz="2000" b="1" dirty="0" smtClean="0"/>
              <a:t>Machine </a:t>
            </a:r>
            <a:r>
              <a:rPr lang="tr-TR" sz="2000" dirty="0" smtClean="0"/>
              <a:t>mevcut değildir. Java, sınıfları </a:t>
            </a:r>
            <a:r>
              <a:rPr lang="tr-TR" sz="2000" b="1" dirty="0" err="1"/>
              <a:t>Dalvik</a:t>
            </a:r>
            <a:r>
              <a:rPr lang="tr-TR" sz="2000" dirty="0"/>
              <a:t> çalıştırılabilir dosyaları haline getirilerek </a:t>
            </a:r>
            <a:r>
              <a:rPr lang="tr-TR" sz="2000" dirty="0" err="1"/>
              <a:t>Android’e</a:t>
            </a:r>
            <a:r>
              <a:rPr lang="tr-TR" sz="2000" dirty="0"/>
              <a:t> özgü özel bir sanal makine (</a:t>
            </a:r>
            <a:r>
              <a:rPr lang="tr-TR" sz="2000" dirty="0" err="1"/>
              <a:t>virtual</a:t>
            </a:r>
            <a:r>
              <a:rPr lang="tr-TR" sz="2000" dirty="0"/>
              <a:t> </a:t>
            </a:r>
            <a:r>
              <a:rPr lang="tr-TR" sz="2000" dirty="0" err="1"/>
              <a:t>machine</a:t>
            </a:r>
            <a:r>
              <a:rPr lang="tr-TR" sz="2000" dirty="0"/>
              <a:t>) olan </a:t>
            </a:r>
            <a:r>
              <a:rPr lang="tr-TR" sz="2000" b="1" dirty="0" err="1" smtClean="0"/>
              <a:t>Dalvik</a:t>
            </a:r>
            <a:r>
              <a:rPr lang="tr-TR" sz="2000" dirty="0" err="1" smtClean="0"/>
              <a:t>’in</a:t>
            </a:r>
            <a:r>
              <a:rPr lang="tr-TR" sz="2000" dirty="0" smtClean="0"/>
              <a:t> dahil olduğu </a:t>
            </a:r>
            <a:r>
              <a:rPr lang="tr-TR" sz="2000" b="1" dirty="0" err="1"/>
              <a:t>Android</a:t>
            </a:r>
            <a:r>
              <a:rPr lang="tr-TR" sz="2000" b="1" dirty="0"/>
              <a:t> Runtime </a:t>
            </a:r>
            <a:r>
              <a:rPr lang="tr-TR" sz="2000" b="1" dirty="0" smtClean="0"/>
              <a:t>(ART) </a:t>
            </a:r>
            <a:r>
              <a:rPr lang="tr-TR" sz="2000" dirty="0" smtClean="0"/>
              <a:t>üzerinde </a:t>
            </a:r>
            <a:r>
              <a:rPr lang="tr-TR" sz="2000" dirty="0"/>
              <a:t>çalıştırılır. </a:t>
            </a:r>
          </a:p>
          <a:p>
            <a:pPr algn="just"/>
            <a:r>
              <a:rPr lang="tr-TR" sz="2000" dirty="0" err="1"/>
              <a:t>Android</a:t>
            </a:r>
            <a:r>
              <a:rPr lang="tr-TR" sz="2000" dirty="0"/>
              <a:t>, özgür bir işletim sistemidir ve Google kaynak kodunun büyük bir kısmını </a:t>
            </a:r>
            <a:r>
              <a:rPr lang="tr-TR" sz="2000" b="1" dirty="0" err="1"/>
              <a:t>Apache</a:t>
            </a:r>
            <a:r>
              <a:rPr lang="tr-TR" sz="2000" b="1" dirty="0"/>
              <a:t> </a:t>
            </a:r>
            <a:r>
              <a:rPr lang="tr-TR" sz="2000" b="1" dirty="0" smtClean="0"/>
              <a:t>License</a:t>
            </a:r>
            <a:r>
              <a:rPr lang="tr-TR" sz="2000" dirty="0"/>
              <a:t> ile yayınlamaktadır. Linux çekirdeğine ait değişikliklerse </a:t>
            </a:r>
            <a:r>
              <a:rPr lang="tr-TR" sz="2000" b="1" dirty="0"/>
              <a:t>GNU </a:t>
            </a:r>
            <a:r>
              <a:rPr lang="tr-TR" sz="2000" b="1" dirty="0" smtClean="0"/>
              <a:t>(General </a:t>
            </a:r>
            <a:r>
              <a:rPr lang="tr-TR" sz="2000" b="1" dirty="0" err="1"/>
              <a:t>Public</a:t>
            </a:r>
            <a:r>
              <a:rPr lang="tr-TR" sz="2000" b="1" dirty="0"/>
              <a:t> </a:t>
            </a:r>
            <a:r>
              <a:rPr lang="tr-TR" sz="2000" b="1" dirty="0" smtClean="0"/>
              <a:t>License) </a:t>
            </a:r>
            <a:r>
              <a:rPr lang="tr-TR" sz="2000" dirty="0" smtClean="0"/>
              <a:t>altında </a:t>
            </a:r>
            <a:r>
              <a:rPr lang="tr-TR" sz="2000" dirty="0"/>
              <a:t>yayımlanmaktadır</a:t>
            </a:r>
            <a:r>
              <a:rPr lang="tr-TR" sz="2000" dirty="0" smtClean="0"/>
              <a:t>.</a:t>
            </a:r>
          </a:p>
        </p:txBody>
      </p:sp>
    </p:spTree>
    <p:extLst>
      <p:ext uri="{BB962C8B-B14F-4D97-AF65-F5344CB8AC3E}">
        <p14:creationId xmlns:p14="http://schemas.microsoft.com/office/powerpoint/2010/main" val="245527977"/>
      </p:ext>
    </p:extLst>
  </p:cSld>
  <p:clrMapOvr>
    <a:masterClrMapping/>
  </p:clrMapOvr>
  <p:transition spd="med">
    <p:wheel spokes="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3"/>
          <a:stretch>
            <a:fillRect/>
          </a:stretch>
        </p:blipFill>
        <p:spPr>
          <a:xfrm>
            <a:off x="1648055" y="1828290"/>
            <a:ext cx="6609889" cy="5029710"/>
          </a:xfrm>
          <a:prstGeom prst="rect">
            <a:avLst/>
          </a:prstGeom>
        </p:spPr>
      </p:pic>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690181" y="274574"/>
            <a:ext cx="7230116" cy="400110"/>
          </a:xfrm>
          <a:prstGeom prst="rect">
            <a:avLst/>
          </a:prstGeom>
        </p:spPr>
        <p:txBody>
          <a:bodyPr wrap="square">
            <a:spAutoFit/>
          </a:bodyPr>
          <a:lstStyle/>
          <a:p>
            <a:pPr lvl="1"/>
            <a:r>
              <a:rPr lang="tr-TR" sz="2000" b="1" dirty="0" smtClean="0">
                <a:solidFill>
                  <a:srgbClr val="FF4C00"/>
                </a:solidFill>
                <a:latin typeface="Lucida Fax" pitchFamily="18" charset="0"/>
              </a:rPr>
              <a:t>WINDOWS PLATFORMU İÇİN </a:t>
            </a:r>
            <a:r>
              <a:rPr lang="tr-TR" sz="2000" b="1" smtClean="0">
                <a:solidFill>
                  <a:srgbClr val="0070C0"/>
                </a:solidFill>
                <a:effectLst>
                  <a:outerShdw blurRad="38100" dist="38100" dir="2700000" algn="tl">
                    <a:srgbClr val="000000">
                      <a:alpha val="43137"/>
                    </a:srgbClr>
                  </a:outerShdw>
                </a:effectLst>
                <a:latin typeface="Lucida Fax" pitchFamily="18" charset="0"/>
              </a:rPr>
              <a:t>JDK</a:t>
            </a:r>
            <a:r>
              <a:rPr lang="tr-TR" sz="2000" b="1" smtClean="0">
                <a:solidFill>
                  <a:srgbClr val="FF4C00"/>
                </a:solidFill>
                <a:latin typeface="Lucida Fax" pitchFamily="18" charset="0"/>
              </a:rPr>
              <a:t> 13 KURULUMU</a:t>
            </a:r>
            <a:endParaRPr lang="tr-TR" sz="2000" b="1" dirty="0">
              <a:solidFill>
                <a:srgbClr val="FF4C00"/>
              </a:solidFill>
              <a:latin typeface="Lucida Fax" pitchFamily="18" charset="0"/>
            </a:endParaRPr>
          </a:p>
        </p:txBody>
      </p:sp>
      <p:sp>
        <p:nvSpPr>
          <p:cNvPr id="2" name="Metin kutusu 1"/>
          <p:cNvSpPr txBox="1"/>
          <p:nvPr/>
        </p:nvSpPr>
        <p:spPr>
          <a:xfrm>
            <a:off x="1882743" y="947144"/>
            <a:ext cx="6375201" cy="646331"/>
          </a:xfrm>
          <a:prstGeom prst="rect">
            <a:avLst/>
          </a:prstGeom>
          <a:noFill/>
        </p:spPr>
        <p:txBody>
          <a:bodyPr wrap="square" rtlCol="0">
            <a:spAutoFit/>
          </a:bodyPr>
          <a:lstStyle/>
          <a:p>
            <a:r>
              <a:rPr lang="tr-TR" sz="1800" dirty="0"/>
              <a:t>Aşağıdaki </a:t>
            </a:r>
            <a:r>
              <a:rPr lang="tr-TR" sz="1800" dirty="0" smtClean="0"/>
              <a:t>linki tıklayıp (yuvarlak) </a:t>
            </a:r>
            <a:r>
              <a:rPr lang="tr-TR" sz="1800" dirty="0" err="1" smtClean="0"/>
              <a:t>download</a:t>
            </a:r>
            <a:r>
              <a:rPr lang="tr-TR" sz="1800" dirty="0" smtClean="0"/>
              <a:t> </a:t>
            </a:r>
            <a:r>
              <a:rPr lang="tr-TR" sz="1800" dirty="0"/>
              <a:t>sayfasına </a:t>
            </a:r>
            <a:r>
              <a:rPr lang="tr-TR" sz="1800" dirty="0" smtClean="0"/>
              <a:t>gidiniz. </a:t>
            </a:r>
            <a:r>
              <a:rPr lang="en-US" sz="1800" dirty="0">
                <a:hlinkClick r:id="rId5"/>
              </a:rPr>
              <a:t>https://www.oracle.com/java/technologies/javase-downloads.html</a:t>
            </a:r>
            <a:endParaRPr lang="tr-TR" sz="1800" dirty="0"/>
          </a:p>
        </p:txBody>
      </p:sp>
      <p:sp>
        <p:nvSpPr>
          <p:cNvPr id="5" name="Oval 4"/>
          <p:cNvSpPr/>
          <p:nvPr/>
        </p:nvSpPr>
        <p:spPr bwMode="auto">
          <a:xfrm>
            <a:off x="1907704" y="4005064"/>
            <a:ext cx="1193334" cy="1031370"/>
          </a:xfrm>
          <a:prstGeom prst="ellipse">
            <a:avLst/>
          </a:prstGeom>
          <a:noFill/>
          <a:ln w="19050"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pitchFamily="18" charset="0"/>
            </a:endParaRPr>
          </a:p>
        </p:txBody>
      </p:sp>
      <p:sp>
        <p:nvSpPr>
          <p:cNvPr id="9" name="Oval 8"/>
          <p:cNvSpPr/>
          <p:nvPr/>
        </p:nvSpPr>
        <p:spPr bwMode="auto">
          <a:xfrm>
            <a:off x="5220072" y="4869160"/>
            <a:ext cx="1584176" cy="669432"/>
          </a:xfrm>
          <a:prstGeom prst="ellipse">
            <a:avLst/>
          </a:prstGeom>
          <a:noFill/>
          <a:ln w="19050"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pitchFamily="18" charset="0"/>
            </a:endParaRPr>
          </a:p>
        </p:txBody>
      </p:sp>
    </p:spTree>
    <p:extLst>
      <p:ext uri="{BB962C8B-B14F-4D97-AF65-F5344CB8AC3E}">
        <p14:creationId xmlns:p14="http://schemas.microsoft.com/office/powerpoint/2010/main" val="1477316023"/>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FF4C00"/>
                </a:solidFill>
                <a:latin typeface="Lucida Fax" pitchFamily="18" charset="0"/>
              </a:rPr>
              <a:t>WINDOWS PLATFORMU İÇİN </a:t>
            </a:r>
            <a:r>
              <a:rPr lang="tr-TR" sz="2000" b="1" dirty="0">
                <a:solidFill>
                  <a:srgbClr val="0070C0"/>
                </a:solidFill>
                <a:effectLst>
                  <a:outerShdw blurRad="38100" dist="38100" dir="2700000" algn="tl">
                    <a:srgbClr val="000000">
                      <a:alpha val="43137"/>
                    </a:srgbClr>
                  </a:outerShdw>
                </a:effectLst>
                <a:latin typeface="Lucida Fax" pitchFamily="18" charset="0"/>
              </a:rPr>
              <a:t>JDK</a:t>
            </a:r>
            <a:r>
              <a:rPr lang="tr-TR" sz="2000" b="1" dirty="0">
                <a:solidFill>
                  <a:srgbClr val="FF4C00"/>
                </a:solidFill>
                <a:latin typeface="Lucida Fax" pitchFamily="18" charset="0"/>
              </a:rPr>
              <a:t> </a:t>
            </a:r>
            <a:r>
              <a:rPr lang="tr-TR" sz="2000" b="1" dirty="0" smtClean="0">
                <a:solidFill>
                  <a:srgbClr val="FF4C00"/>
                </a:solidFill>
                <a:latin typeface="Lucida Fax" pitchFamily="18" charset="0"/>
              </a:rPr>
              <a:t>KURULUMU</a:t>
            </a:r>
            <a:endParaRPr lang="tr-TR" sz="2000" b="1" dirty="0">
              <a:solidFill>
                <a:srgbClr val="FF4C00"/>
              </a:solidFill>
              <a:latin typeface="Lucida Fax" pitchFamily="18" charset="0"/>
            </a:endParaRPr>
          </a:p>
        </p:txBody>
      </p:sp>
      <p:pic>
        <p:nvPicPr>
          <p:cNvPr id="5" name="Resim 4"/>
          <p:cNvPicPr>
            <a:picLocks noChangeAspect="1"/>
          </p:cNvPicPr>
          <p:nvPr/>
        </p:nvPicPr>
        <p:blipFill>
          <a:blip r:embed="rId4"/>
          <a:stretch>
            <a:fillRect/>
          </a:stretch>
        </p:blipFill>
        <p:spPr>
          <a:xfrm>
            <a:off x="1302742" y="927046"/>
            <a:ext cx="7300515" cy="4235543"/>
          </a:xfrm>
          <a:prstGeom prst="rect">
            <a:avLst/>
          </a:prstGeom>
        </p:spPr>
      </p:pic>
      <p:pic>
        <p:nvPicPr>
          <p:cNvPr id="6" name="Resim 5"/>
          <p:cNvPicPr>
            <a:picLocks noChangeAspect="1"/>
          </p:cNvPicPr>
          <p:nvPr/>
        </p:nvPicPr>
        <p:blipFill>
          <a:blip r:embed="rId5"/>
          <a:stretch>
            <a:fillRect/>
          </a:stretch>
        </p:blipFill>
        <p:spPr>
          <a:xfrm>
            <a:off x="1866113" y="5144141"/>
            <a:ext cx="6624736" cy="1694403"/>
          </a:xfrm>
          <a:prstGeom prst="rect">
            <a:avLst/>
          </a:prstGeom>
        </p:spPr>
      </p:pic>
    </p:spTree>
    <p:extLst>
      <p:ext uri="{BB962C8B-B14F-4D97-AF65-F5344CB8AC3E}">
        <p14:creationId xmlns:p14="http://schemas.microsoft.com/office/powerpoint/2010/main" val="2938775253"/>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FF4C00"/>
                </a:solidFill>
                <a:latin typeface="Lucida Fax" pitchFamily="18" charset="0"/>
              </a:rPr>
              <a:t>WINDOWS PLATFORMU İÇİN </a:t>
            </a:r>
            <a:r>
              <a:rPr lang="tr-TR" sz="2000" b="1" dirty="0">
                <a:solidFill>
                  <a:srgbClr val="0070C0"/>
                </a:solidFill>
                <a:effectLst>
                  <a:outerShdw blurRad="38100" dist="38100" dir="2700000" algn="tl">
                    <a:srgbClr val="000000">
                      <a:alpha val="43137"/>
                    </a:srgbClr>
                  </a:outerShdw>
                </a:effectLst>
                <a:latin typeface="Lucida Fax" pitchFamily="18" charset="0"/>
              </a:rPr>
              <a:t>JDK</a:t>
            </a:r>
            <a:r>
              <a:rPr lang="tr-TR" sz="2000" b="1" dirty="0">
                <a:solidFill>
                  <a:srgbClr val="FF4C00"/>
                </a:solidFill>
                <a:latin typeface="Lucida Fax" pitchFamily="18" charset="0"/>
              </a:rPr>
              <a:t> </a:t>
            </a:r>
            <a:r>
              <a:rPr lang="tr-TR" sz="2000" b="1" dirty="0" smtClean="0">
                <a:solidFill>
                  <a:srgbClr val="FF4C00"/>
                </a:solidFill>
                <a:latin typeface="Lucida Fax" pitchFamily="18" charset="0"/>
              </a:rPr>
              <a:t>KURULUMU</a:t>
            </a:r>
            <a:endParaRPr lang="tr-TR" sz="2000" b="1" dirty="0">
              <a:solidFill>
                <a:srgbClr val="FF4C00"/>
              </a:solidFill>
              <a:latin typeface="Lucida Fax" pitchFamily="18" charset="0"/>
            </a:endParaRPr>
          </a:p>
        </p:txBody>
      </p:sp>
      <p:sp>
        <p:nvSpPr>
          <p:cNvPr id="2" name="Metin kutusu 1"/>
          <p:cNvSpPr txBox="1"/>
          <p:nvPr/>
        </p:nvSpPr>
        <p:spPr>
          <a:xfrm>
            <a:off x="1527745" y="950810"/>
            <a:ext cx="6654052" cy="369332"/>
          </a:xfrm>
          <a:prstGeom prst="rect">
            <a:avLst/>
          </a:prstGeom>
          <a:noFill/>
        </p:spPr>
        <p:txBody>
          <a:bodyPr wrap="square" rtlCol="0">
            <a:spAutoFit/>
          </a:bodyPr>
          <a:lstStyle/>
          <a:p>
            <a:r>
              <a:rPr lang="tr-TR" sz="1800" dirty="0"/>
              <a:t>JDK Kurma işlemleri aşağıdaki gibi devam </a:t>
            </a:r>
            <a:r>
              <a:rPr lang="tr-TR" sz="1800" dirty="0" smtClean="0"/>
              <a:t>ederek bitirecektir. </a:t>
            </a:r>
            <a:endParaRPr lang="tr-TR" sz="1700"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024" y="1315883"/>
            <a:ext cx="63436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024" y="4070926"/>
            <a:ext cx="6343650" cy="241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8707909"/>
      </p:ext>
    </p:extLst>
  </p:cSld>
  <p:clrMapOvr>
    <a:masterClrMapping/>
  </p:clrMapOvr>
  <p:transition spd="med">
    <p:wheel spokes="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ANDROID </a:t>
            </a:r>
            <a:r>
              <a:rPr lang="tr-TR" sz="2000" b="1" dirty="0">
                <a:solidFill>
                  <a:srgbClr val="0070C0"/>
                </a:solidFill>
                <a:effectLst>
                  <a:outerShdw blurRad="38100" dist="38100" dir="2700000" algn="tl">
                    <a:srgbClr val="000000">
                      <a:alpha val="43137"/>
                    </a:srgbClr>
                  </a:outerShdw>
                </a:effectLst>
                <a:latin typeface="Lucida Fax" pitchFamily="18" charset="0"/>
              </a:rPr>
              <a:t>STUDIO KURULUMU</a:t>
            </a:r>
          </a:p>
        </p:txBody>
      </p:sp>
      <p:sp>
        <p:nvSpPr>
          <p:cNvPr id="2" name="Metin kutusu 1"/>
          <p:cNvSpPr txBox="1"/>
          <p:nvPr/>
        </p:nvSpPr>
        <p:spPr>
          <a:xfrm>
            <a:off x="870276" y="946551"/>
            <a:ext cx="8094211" cy="1477328"/>
          </a:xfrm>
          <a:prstGeom prst="rect">
            <a:avLst/>
          </a:prstGeom>
          <a:noFill/>
        </p:spPr>
        <p:txBody>
          <a:bodyPr wrap="square" rtlCol="0">
            <a:spAutoFit/>
          </a:bodyPr>
          <a:lstStyle/>
          <a:p>
            <a:pPr algn="just"/>
            <a:r>
              <a:rPr lang="tr-TR" sz="1800" dirty="0" err="1"/>
              <a:t>Android</a:t>
            </a:r>
            <a:r>
              <a:rPr lang="tr-TR" sz="1800" dirty="0"/>
              <a:t> uygulamalarınızı geliştirmek için özel </a:t>
            </a:r>
            <a:r>
              <a:rPr lang="tr-TR" sz="1800" b="1" dirty="0"/>
              <a:t>hazırlanmış </a:t>
            </a:r>
            <a:r>
              <a:rPr lang="tr-TR" sz="1800" b="1" dirty="0" smtClean="0"/>
              <a:t>tümleşik </a:t>
            </a:r>
            <a:r>
              <a:rPr lang="tr-TR" sz="1800" b="1" dirty="0"/>
              <a:t>geliştirme ortamı </a:t>
            </a:r>
            <a:r>
              <a:rPr lang="tr-TR" sz="1800" b="1" dirty="0" smtClean="0"/>
              <a:t>IDE</a:t>
            </a:r>
            <a:r>
              <a:rPr lang="tr-TR" sz="1800" dirty="0" smtClean="0"/>
              <a:t> (</a:t>
            </a:r>
            <a:r>
              <a:rPr lang="tr-TR" sz="1800" dirty="0" err="1" smtClean="0"/>
              <a:t>Integrated</a:t>
            </a:r>
            <a:r>
              <a:rPr lang="tr-TR" sz="1800" dirty="0" smtClean="0"/>
              <a:t> </a:t>
            </a:r>
            <a:r>
              <a:rPr lang="tr-TR" sz="1800" dirty="0"/>
              <a:t>Development Environment) olan </a:t>
            </a:r>
            <a:r>
              <a:rPr lang="tr-TR" sz="1800" dirty="0" err="1"/>
              <a:t>Android</a:t>
            </a:r>
            <a:r>
              <a:rPr lang="tr-TR" sz="1800" dirty="0"/>
              <a:t> </a:t>
            </a:r>
            <a:r>
              <a:rPr lang="tr-TR" sz="1800" dirty="0" err="1"/>
              <a:t>Studio'yu</a:t>
            </a:r>
            <a:r>
              <a:rPr lang="tr-TR" sz="1800" dirty="0"/>
              <a:t> </a:t>
            </a:r>
            <a:r>
              <a:rPr lang="tr-TR" sz="1800" dirty="0" smtClean="0"/>
              <a:t>kullanabiliriz. </a:t>
            </a:r>
            <a:r>
              <a:rPr lang="tr-TR" sz="1800" dirty="0"/>
              <a:t> </a:t>
            </a:r>
            <a:endParaRPr lang="tr-TR" sz="1800" dirty="0" smtClean="0"/>
          </a:p>
          <a:p>
            <a:r>
              <a:rPr lang="tr-TR" sz="1800" dirty="0" smtClean="0"/>
              <a:t>http</a:t>
            </a:r>
            <a:r>
              <a:rPr lang="tr-TR" sz="1800" dirty="0"/>
              <a:t>://developer.android.com/studio/ </a:t>
            </a:r>
          </a:p>
          <a:p>
            <a:r>
              <a:rPr lang="tr-TR" sz="1800" b="1" dirty="0"/>
              <a:t>DOWNLOAD ANDROID STUDIO </a:t>
            </a:r>
            <a:r>
              <a:rPr lang="tr-TR" sz="1800" dirty="0"/>
              <a:t>linkini tıklayarak indiriniz ve kurunuz. </a:t>
            </a:r>
            <a:endParaRPr lang="tr-TR" sz="1700" dirty="0"/>
          </a:p>
        </p:txBody>
      </p:sp>
      <p:pic>
        <p:nvPicPr>
          <p:cNvPr id="3" name="Resim 2"/>
          <p:cNvPicPr>
            <a:picLocks noChangeAspect="1"/>
          </p:cNvPicPr>
          <p:nvPr/>
        </p:nvPicPr>
        <p:blipFill>
          <a:blip r:embed="rId4"/>
          <a:stretch>
            <a:fillRect/>
          </a:stretch>
        </p:blipFill>
        <p:spPr>
          <a:xfrm>
            <a:off x="-27181" y="2457330"/>
            <a:ext cx="9124511" cy="4400670"/>
          </a:xfrm>
          <a:prstGeom prst="rect">
            <a:avLst/>
          </a:prstGeom>
        </p:spPr>
      </p:pic>
    </p:spTree>
    <p:extLst>
      <p:ext uri="{BB962C8B-B14F-4D97-AF65-F5344CB8AC3E}">
        <p14:creationId xmlns:p14="http://schemas.microsoft.com/office/powerpoint/2010/main" val="1836716855"/>
      </p:ext>
    </p:extLst>
  </p:cSld>
  <p:clrMapOvr>
    <a:masterClrMapping/>
  </p:clrMapOvr>
  <p:transition spd="med">
    <p:wheel spokes="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895028" y="116632"/>
            <a:ext cx="6726059" cy="769441"/>
          </a:xfrm>
          <a:prstGeom prst="rect">
            <a:avLst/>
          </a:prstGeom>
        </p:spPr>
        <p:txBody>
          <a:bodyPr wrap="square">
            <a:spAutoFit/>
          </a:bodyPr>
          <a:lstStyle/>
          <a:p>
            <a:pPr algn="ctr"/>
            <a:r>
              <a:rPr lang="tr-TR" b="1" dirty="0" smtClean="0">
                <a:solidFill>
                  <a:srgbClr val="0000FF"/>
                </a:solidFill>
                <a:latin typeface="Lucida Fax" pitchFamily="18" charset="0"/>
              </a:rPr>
              <a:t>2020</a:t>
            </a:r>
            <a:r>
              <a:rPr lang="tr-TR" sz="2000" b="1" dirty="0" smtClean="0">
                <a:solidFill>
                  <a:srgbClr val="FF4C00"/>
                </a:solidFill>
                <a:latin typeface="Lucida Fax" pitchFamily="18" charset="0"/>
              </a:rPr>
              <a:t> DÜNYA İNTERNET VE SOSYAL MEDYA KULLANIM İSTATİSTİKLERİ</a:t>
            </a:r>
            <a:endParaRPr lang="tr-TR" sz="2000" b="1" dirty="0">
              <a:solidFill>
                <a:srgbClr val="FF4C00"/>
              </a:solidFill>
              <a:latin typeface="Lucida Fax" pitchFamily="18" charset="0"/>
            </a:endParaRPr>
          </a:p>
        </p:txBody>
      </p:sp>
      <p:pic>
        <p:nvPicPr>
          <p:cNvPr id="2" name="Resim 1"/>
          <p:cNvPicPr>
            <a:picLocks noChangeAspect="1"/>
          </p:cNvPicPr>
          <p:nvPr/>
        </p:nvPicPr>
        <p:blipFill>
          <a:blip r:embed="rId4"/>
          <a:stretch>
            <a:fillRect/>
          </a:stretch>
        </p:blipFill>
        <p:spPr>
          <a:xfrm>
            <a:off x="800912" y="1772816"/>
            <a:ext cx="8296418" cy="4715085"/>
          </a:xfrm>
          <a:prstGeom prst="rect">
            <a:avLst/>
          </a:prstGeom>
        </p:spPr>
      </p:pic>
    </p:spTree>
    <p:extLst>
      <p:ext uri="{BB962C8B-B14F-4D97-AF65-F5344CB8AC3E}">
        <p14:creationId xmlns:p14="http://schemas.microsoft.com/office/powerpoint/2010/main" val="594170530"/>
      </p:ext>
    </p:extLst>
  </p:cSld>
  <p:clrMapOvr>
    <a:masterClrMapping/>
  </p:clrMapOvr>
  <p:transition spd="med">
    <p:wheel spokes="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ANDROID </a:t>
            </a:r>
            <a:r>
              <a:rPr lang="tr-TR" sz="2000" b="1" dirty="0">
                <a:solidFill>
                  <a:srgbClr val="0070C0"/>
                </a:solidFill>
                <a:effectLst>
                  <a:outerShdw blurRad="38100" dist="38100" dir="2700000" algn="tl">
                    <a:srgbClr val="000000">
                      <a:alpha val="43137"/>
                    </a:srgbClr>
                  </a:outerShdw>
                </a:effectLst>
                <a:latin typeface="Lucida Fax" pitchFamily="18" charset="0"/>
              </a:rPr>
              <a:t>STUDIO KURULUMU</a:t>
            </a:r>
          </a:p>
        </p:txBody>
      </p:sp>
      <p:pic>
        <p:nvPicPr>
          <p:cNvPr id="5" name="Resim 4"/>
          <p:cNvPicPr>
            <a:picLocks noChangeAspect="1"/>
          </p:cNvPicPr>
          <p:nvPr/>
        </p:nvPicPr>
        <p:blipFill>
          <a:blip r:embed="rId4"/>
          <a:stretch>
            <a:fillRect/>
          </a:stretch>
        </p:blipFill>
        <p:spPr>
          <a:xfrm>
            <a:off x="-60648" y="1556792"/>
            <a:ext cx="9187744" cy="4744642"/>
          </a:xfrm>
          <a:prstGeom prst="rect">
            <a:avLst/>
          </a:prstGeom>
        </p:spPr>
      </p:pic>
    </p:spTree>
    <p:extLst>
      <p:ext uri="{BB962C8B-B14F-4D97-AF65-F5344CB8AC3E}">
        <p14:creationId xmlns:p14="http://schemas.microsoft.com/office/powerpoint/2010/main" val="3386376487"/>
      </p:ext>
    </p:extLst>
  </p:cSld>
  <p:clrMapOvr>
    <a:masterClrMapping/>
  </p:clrMapOvr>
  <p:transition spd="med">
    <p:wheel spokes="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ANDROID </a:t>
            </a:r>
            <a:r>
              <a:rPr lang="tr-TR" sz="2000" b="1" dirty="0">
                <a:solidFill>
                  <a:srgbClr val="0070C0"/>
                </a:solidFill>
                <a:effectLst>
                  <a:outerShdw blurRad="38100" dist="38100" dir="2700000" algn="tl">
                    <a:srgbClr val="000000">
                      <a:alpha val="43137"/>
                    </a:srgbClr>
                  </a:outerShdw>
                </a:effectLst>
                <a:latin typeface="Lucida Fax" pitchFamily="18" charset="0"/>
              </a:rPr>
              <a:t>STUDIO KURULUMU</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5" y="1988840"/>
            <a:ext cx="8946515" cy="353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etin kutusu 1"/>
          <p:cNvSpPr txBox="1"/>
          <p:nvPr/>
        </p:nvSpPr>
        <p:spPr>
          <a:xfrm>
            <a:off x="870276" y="1197689"/>
            <a:ext cx="8310236" cy="461665"/>
          </a:xfrm>
          <a:prstGeom prst="rect">
            <a:avLst/>
          </a:prstGeom>
          <a:noFill/>
        </p:spPr>
        <p:txBody>
          <a:bodyPr wrap="square" rtlCol="0">
            <a:spAutoFit/>
          </a:bodyPr>
          <a:lstStyle/>
          <a:p>
            <a:r>
              <a:rPr lang="tr-TR" dirty="0" err="1" smtClean="0">
                <a:solidFill>
                  <a:srgbClr val="FF0000"/>
                </a:solidFill>
              </a:rPr>
              <a:t>Android</a:t>
            </a:r>
            <a:r>
              <a:rPr lang="tr-TR" dirty="0" smtClean="0">
                <a:solidFill>
                  <a:srgbClr val="FF0000"/>
                </a:solidFill>
              </a:rPr>
              <a:t> </a:t>
            </a:r>
            <a:r>
              <a:rPr lang="tr-TR" dirty="0" err="1" smtClean="0">
                <a:solidFill>
                  <a:srgbClr val="FF0000"/>
                </a:solidFill>
              </a:rPr>
              <a:t>Studio’nun</a:t>
            </a:r>
            <a:r>
              <a:rPr lang="tr-TR" dirty="0" smtClean="0">
                <a:solidFill>
                  <a:srgbClr val="FF0000"/>
                </a:solidFill>
              </a:rPr>
              <a:t> şu anda </a:t>
            </a:r>
            <a:r>
              <a:rPr lang="tr-TR" b="1" dirty="0" smtClean="0">
                <a:solidFill>
                  <a:srgbClr val="FF0000"/>
                </a:solidFill>
              </a:rPr>
              <a:t>3.5.3 </a:t>
            </a:r>
            <a:r>
              <a:rPr lang="tr-TR" b="1" dirty="0" err="1" smtClean="0">
                <a:solidFill>
                  <a:srgbClr val="FF0000"/>
                </a:solidFill>
              </a:rPr>
              <a:t>for</a:t>
            </a:r>
            <a:r>
              <a:rPr lang="tr-TR" b="1" dirty="0" smtClean="0">
                <a:solidFill>
                  <a:srgbClr val="FF0000"/>
                </a:solidFill>
              </a:rPr>
              <a:t> Windows</a:t>
            </a:r>
            <a:r>
              <a:rPr lang="tr-TR" dirty="0" smtClean="0">
                <a:solidFill>
                  <a:srgbClr val="FF0000"/>
                </a:solidFill>
              </a:rPr>
              <a:t> versiyonu vardır.</a:t>
            </a:r>
            <a:endParaRPr lang="tr-TR" dirty="0">
              <a:solidFill>
                <a:srgbClr val="FF0000"/>
              </a:solidFill>
            </a:endParaRPr>
          </a:p>
        </p:txBody>
      </p:sp>
    </p:spTree>
    <p:extLst>
      <p:ext uri="{BB962C8B-B14F-4D97-AF65-F5344CB8AC3E}">
        <p14:creationId xmlns:p14="http://schemas.microsoft.com/office/powerpoint/2010/main" val="3274806130"/>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ANDROID </a:t>
            </a:r>
            <a:r>
              <a:rPr lang="tr-TR" sz="2000" b="1" dirty="0">
                <a:solidFill>
                  <a:srgbClr val="0070C0"/>
                </a:solidFill>
                <a:effectLst>
                  <a:outerShdw blurRad="38100" dist="38100" dir="2700000" algn="tl">
                    <a:srgbClr val="000000">
                      <a:alpha val="43137"/>
                    </a:srgbClr>
                  </a:outerShdw>
                </a:effectLst>
                <a:latin typeface="Lucida Fax" pitchFamily="18" charset="0"/>
              </a:rPr>
              <a:t>STUDIO KURULUMU</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4" y="1687858"/>
            <a:ext cx="4531487" cy="3523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791" y="1679846"/>
            <a:ext cx="4531487" cy="3523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0100783"/>
      </p:ext>
    </p:extLst>
  </p:cSld>
  <p:clrMapOvr>
    <a:masterClrMapping/>
  </p:clrMapOvr>
  <p:transition spd="med">
    <p:wheel spokes="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ANDROID </a:t>
            </a:r>
            <a:r>
              <a:rPr lang="tr-TR" sz="2000" b="1" dirty="0">
                <a:solidFill>
                  <a:srgbClr val="0070C0"/>
                </a:solidFill>
                <a:effectLst>
                  <a:outerShdw blurRad="38100" dist="38100" dir="2700000" algn="tl">
                    <a:srgbClr val="000000">
                      <a:alpha val="43137"/>
                    </a:srgbClr>
                  </a:outerShdw>
                </a:effectLst>
                <a:latin typeface="Lucida Fax" pitchFamily="18" charset="0"/>
              </a:rPr>
              <a:t>STUDIO KURULUMU</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 y="1628800"/>
            <a:ext cx="4544215" cy="3533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500" y="1613545"/>
            <a:ext cx="4544215" cy="3533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5409010"/>
      </p:ext>
    </p:extLst>
  </p:cSld>
  <p:clrMapOvr>
    <a:masterClrMapping/>
  </p:clrMapOvr>
  <p:transition spd="med">
    <p:wheel spokes="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ANDROID </a:t>
            </a:r>
            <a:r>
              <a:rPr lang="tr-TR" sz="2000" b="1" dirty="0">
                <a:solidFill>
                  <a:srgbClr val="0070C0"/>
                </a:solidFill>
                <a:effectLst>
                  <a:outerShdw blurRad="38100" dist="38100" dir="2700000" algn="tl">
                    <a:srgbClr val="000000">
                      <a:alpha val="43137"/>
                    </a:srgbClr>
                  </a:outerShdw>
                </a:effectLst>
                <a:latin typeface="Lucida Fax" pitchFamily="18" charset="0"/>
              </a:rPr>
              <a:t>STUDIO KURULUMU</a:t>
            </a: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354" y="1969430"/>
            <a:ext cx="8784976" cy="3438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9377499"/>
      </p:ext>
    </p:extLst>
  </p:cSld>
  <p:clrMapOvr>
    <a:masterClrMapping/>
  </p:clrMapOvr>
  <p:transition spd="med">
    <p:wheel spokes="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ANDROID </a:t>
            </a:r>
            <a:r>
              <a:rPr lang="tr-TR" sz="2000" b="1" dirty="0">
                <a:solidFill>
                  <a:srgbClr val="0070C0"/>
                </a:solidFill>
                <a:effectLst>
                  <a:outerShdw blurRad="38100" dist="38100" dir="2700000" algn="tl">
                    <a:srgbClr val="000000">
                      <a:alpha val="43137"/>
                    </a:srgbClr>
                  </a:outerShdw>
                </a:effectLst>
                <a:latin typeface="Lucida Fax" pitchFamily="18" charset="0"/>
              </a:rPr>
              <a:t>STUDIO KURULUMU</a:t>
            </a:r>
          </a:p>
        </p:txBody>
      </p:sp>
      <p:sp>
        <p:nvSpPr>
          <p:cNvPr id="8" name="Metin kutusu 7"/>
          <p:cNvSpPr txBox="1"/>
          <p:nvPr/>
        </p:nvSpPr>
        <p:spPr>
          <a:xfrm>
            <a:off x="870276" y="946551"/>
            <a:ext cx="8094211" cy="369332"/>
          </a:xfrm>
          <a:prstGeom prst="rect">
            <a:avLst/>
          </a:prstGeom>
          <a:noFill/>
        </p:spPr>
        <p:txBody>
          <a:bodyPr wrap="square" rtlCol="0">
            <a:spAutoFit/>
          </a:bodyPr>
          <a:lstStyle/>
          <a:p>
            <a:r>
              <a:rPr lang="tr-TR" sz="1800" dirty="0" smtClean="0"/>
              <a:t>Aşağıdaki Pencereye </a:t>
            </a:r>
            <a:r>
              <a:rPr lang="tr-TR" sz="1800" dirty="0"/>
              <a:t>kadar </a:t>
            </a:r>
            <a:r>
              <a:rPr lang="tr-TR" sz="1800" dirty="0" smtClean="0"/>
              <a:t>geliyorsanız, </a:t>
            </a:r>
            <a:r>
              <a:rPr lang="tr-TR" sz="1800" dirty="0" err="1" smtClean="0"/>
              <a:t>Androdi</a:t>
            </a:r>
            <a:r>
              <a:rPr lang="tr-TR" sz="1800" dirty="0" smtClean="0"/>
              <a:t> </a:t>
            </a:r>
            <a:r>
              <a:rPr lang="tr-TR" sz="1800" dirty="0" err="1"/>
              <a:t>Studio</a:t>
            </a:r>
            <a:r>
              <a:rPr lang="tr-TR" sz="1800" dirty="0"/>
              <a:t> kurulmuş demektir. </a:t>
            </a:r>
          </a:p>
        </p:txBody>
      </p:sp>
      <p:pic>
        <p:nvPicPr>
          <p:cNvPr id="3" name="Resim 2"/>
          <p:cNvPicPr>
            <a:picLocks noChangeAspect="1"/>
          </p:cNvPicPr>
          <p:nvPr/>
        </p:nvPicPr>
        <p:blipFill>
          <a:blip r:embed="rId4"/>
          <a:stretch>
            <a:fillRect/>
          </a:stretch>
        </p:blipFill>
        <p:spPr>
          <a:xfrm>
            <a:off x="610555" y="2132856"/>
            <a:ext cx="8486775" cy="3457575"/>
          </a:xfrm>
          <a:prstGeom prst="rect">
            <a:avLst/>
          </a:prstGeom>
        </p:spPr>
      </p:pic>
    </p:spTree>
    <p:extLst>
      <p:ext uri="{BB962C8B-B14F-4D97-AF65-F5344CB8AC3E}">
        <p14:creationId xmlns:p14="http://schemas.microsoft.com/office/powerpoint/2010/main" val="524732731"/>
      </p:ext>
    </p:extLst>
  </p:cSld>
  <p:clrMapOvr>
    <a:masterClrMapping/>
  </p:clrMapOvr>
  <p:transition spd="med">
    <p:wheel spokes="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IntelliJ</a:t>
            </a:r>
            <a:r>
              <a:rPr lang="tr-TR" sz="2000" b="1" dirty="0" smtClean="0">
                <a:solidFill>
                  <a:srgbClr val="FF0000"/>
                </a:solidFill>
                <a:effectLst>
                  <a:outerShdw blurRad="38100" dist="38100" dir="2700000" algn="tl">
                    <a:srgbClr val="000000">
                      <a:alpha val="43137"/>
                    </a:srgbClr>
                  </a:outerShdw>
                </a:effectLst>
                <a:latin typeface="Lucida Fax" pitchFamily="18" charset="0"/>
              </a:rPr>
              <a:t> IDE (</a:t>
            </a:r>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smtClean="0">
                <a:solidFill>
                  <a:srgbClr val="FF0000"/>
                </a:solidFill>
                <a:effectLst>
                  <a:outerShdw blurRad="38100" dist="38100" dir="2700000" algn="tl">
                    <a:srgbClr val="000000">
                      <a:alpha val="43137"/>
                    </a:srgbClr>
                  </a:outerShdw>
                </a:effectLst>
                <a:latin typeface="Lucida Fax" pitchFamily="18" charset="0"/>
              </a:rPr>
              <a:t> </a:t>
            </a:r>
            <a:r>
              <a:rPr lang="tr-TR" sz="2000" b="1" dirty="0" err="1" smtClean="0">
                <a:solidFill>
                  <a:srgbClr val="FF0000"/>
                </a:solidFill>
                <a:effectLst>
                  <a:outerShdw blurRad="38100" dist="38100" dir="2700000" algn="tl">
                    <a:srgbClr val="000000">
                      <a:alpha val="43137"/>
                    </a:srgbClr>
                  </a:outerShdw>
                </a:effectLst>
                <a:latin typeface="Lucida Fax" pitchFamily="18" charset="0"/>
              </a:rPr>
              <a:t>Studio</a:t>
            </a:r>
            <a:r>
              <a:rPr lang="tr-TR" sz="2000" b="1" dirty="0" smtClean="0">
                <a:solidFill>
                  <a:srgbClr val="FF0000"/>
                </a:solidFill>
                <a:effectLst>
                  <a:outerShdw blurRad="38100" dist="38100" dir="2700000" algn="tl">
                    <a:srgbClr val="000000">
                      <a:alpha val="43137"/>
                    </a:srgbClr>
                  </a:outerShdw>
                </a:effectLst>
                <a:latin typeface="Lucida Fax" pitchFamily="18" charset="0"/>
              </a:rPr>
              <a:t> Başlatmak)</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870276" y="946551"/>
            <a:ext cx="8094211" cy="3139321"/>
          </a:xfrm>
          <a:prstGeom prst="rect">
            <a:avLst/>
          </a:prstGeom>
          <a:noFill/>
        </p:spPr>
        <p:txBody>
          <a:bodyPr wrap="square" rtlCol="0">
            <a:spAutoFit/>
          </a:bodyPr>
          <a:lstStyle/>
          <a:p>
            <a:pPr algn="just"/>
            <a:r>
              <a:rPr lang="tr-TR" sz="1800" dirty="0" err="1"/>
              <a:t>IntelliJ</a:t>
            </a:r>
            <a:r>
              <a:rPr lang="tr-TR" sz="1800" dirty="0"/>
              <a:t> </a:t>
            </a:r>
            <a:r>
              <a:rPr lang="tr-TR" sz="1800" dirty="0" smtClean="0"/>
              <a:t>IDE (</a:t>
            </a:r>
            <a:r>
              <a:rPr lang="tr-TR" sz="1800" b="1" dirty="0"/>
              <a:t>Tümleşik </a:t>
            </a:r>
            <a:r>
              <a:rPr lang="tr-TR" sz="1800" b="1" dirty="0" smtClean="0"/>
              <a:t>Geliştirme Ortamı-</a:t>
            </a:r>
            <a:r>
              <a:rPr lang="tr-TR" sz="1800" i="1" dirty="0" err="1"/>
              <a:t>I</a:t>
            </a:r>
            <a:r>
              <a:rPr lang="tr-TR" sz="1800" i="1" dirty="0" err="1" smtClean="0"/>
              <a:t>ntegrated</a:t>
            </a:r>
            <a:r>
              <a:rPr lang="tr-TR" sz="1800" i="1" dirty="0" smtClean="0"/>
              <a:t> Development Environment)</a:t>
            </a:r>
            <a:r>
              <a:rPr lang="tr-TR" sz="1800" dirty="0" smtClean="0"/>
              <a:t>, </a:t>
            </a:r>
            <a:r>
              <a:rPr lang="tr-TR" sz="1800" b="1" dirty="0" err="1"/>
              <a:t>JetBrains</a:t>
            </a:r>
            <a:r>
              <a:rPr lang="tr-TR" sz="1800" dirty="0"/>
              <a:t> isimli bir </a:t>
            </a:r>
            <a:r>
              <a:rPr lang="tr-TR" sz="1800" b="1" dirty="0"/>
              <a:t>şirketin</a:t>
            </a:r>
            <a:r>
              <a:rPr lang="tr-TR" sz="1800" dirty="0"/>
              <a:t> geliştirdiği ve sattığı bir </a:t>
            </a:r>
            <a:r>
              <a:rPr lang="tr-TR" sz="1800" b="1" dirty="0" smtClean="0"/>
              <a:t>IDE</a:t>
            </a:r>
            <a:r>
              <a:rPr lang="tr-TR" sz="1800" dirty="0" smtClean="0"/>
              <a:t> </a:t>
            </a:r>
            <a:r>
              <a:rPr lang="tr-TR" sz="1800" dirty="0" err="1" smtClean="0"/>
              <a:t>dir</a:t>
            </a:r>
            <a:r>
              <a:rPr lang="tr-TR" sz="1800" dirty="0" smtClean="0"/>
              <a:t>. Java </a:t>
            </a:r>
            <a:r>
              <a:rPr lang="tr-TR" sz="1800" dirty="0"/>
              <a:t>ile yazılmış </a:t>
            </a:r>
            <a:r>
              <a:rPr lang="tr-TR" sz="1800" dirty="0" err="1"/>
              <a:t>pekçok</a:t>
            </a:r>
            <a:r>
              <a:rPr lang="tr-TR" sz="1800" dirty="0"/>
              <a:t> </a:t>
            </a:r>
            <a:r>
              <a:rPr lang="tr-TR" sz="1800" u="sng" dirty="0" err="1" smtClean="0"/>
              <a:t>framework’e</a:t>
            </a:r>
            <a:r>
              <a:rPr lang="tr-TR" sz="1800" u="sng" dirty="0" smtClean="0"/>
              <a:t> </a:t>
            </a:r>
            <a:r>
              <a:rPr lang="tr-TR" sz="1800" u="sng" dirty="0"/>
              <a:t>desteği </a:t>
            </a:r>
            <a:r>
              <a:rPr lang="tr-TR" sz="1800" u="sng" dirty="0" smtClean="0"/>
              <a:t>vardır</a:t>
            </a:r>
            <a:r>
              <a:rPr lang="tr-TR" sz="1800" dirty="0" smtClean="0"/>
              <a:t>. Kendisi de </a:t>
            </a:r>
            <a:r>
              <a:rPr lang="tr-TR" sz="1800" dirty="0"/>
              <a:t>Java ile yazılmıştır. Java dışında HTML5, </a:t>
            </a:r>
            <a:r>
              <a:rPr lang="tr-TR" sz="1800" dirty="0" err="1"/>
              <a:t>JavaScript</a:t>
            </a:r>
            <a:r>
              <a:rPr lang="tr-TR" sz="1800" dirty="0"/>
              <a:t>, PHP, </a:t>
            </a:r>
            <a:r>
              <a:rPr lang="tr-TR" sz="1800" dirty="0" err="1"/>
              <a:t>Ruby</a:t>
            </a:r>
            <a:r>
              <a:rPr lang="tr-TR" sz="1800" dirty="0"/>
              <a:t>, </a:t>
            </a:r>
            <a:r>
              <a:rPr lang="tr-TR" sz="1800" dirty="0" err="1"/>
              <a:t>Pyhton</a:t>
            </a:r>
            <a:r>
              <a:rPr lang="tr-TR" sz="1800" dirty="0"/>
              <a:t> </a:t>
            </a:r>
            <a:r>
              <a:rPr lang="tr-TR" sz="1800" dirty="0" err="1"/>
              <a:t>Groovy</a:t>
            </a:r>
            <a:r>
              <a:rPr lang="tr-TR" sz="1800" dirty="0"/>
              <a:t> ve daha farklı dilleri de destekliyor. Yazılım </a:t>
            </a:r>
            <a:r>
              <a:rPr lang="tr-TR" sz="1800" b="1" dirty="0"/>
              <a:t>Ultimate ve </a:t>
            </a:r>
            <a:r>
              <a:rPr lang="tr-TR" sz="1800" b="1" dirty="0" err="1"/>
              <a:t>Community</a:t>
            </a:r>
            <a:r>
              <a:rPr lang="tr-TR" sz="1800" b="1" dirty="0"/>
              <a:t> </a:t>
            </a:r>
            <a:r>
              <a:rPr lang="tr-TR" sz="1800" b="1" dirty="0" smtClean="0"/>
              <a:t>Edition</a:t>
            </a:r>
            <a:r>
              <a:rPr lang="tr-TR" sz="1800" dirty="0" smtClean="0"/>
              <a:t> (CE) </a:t>
            </a:r>
            <a:r>
              <a:rPr lang="tr-TR" sz="1800" dirty="0"/>
              <a:t>diye iki versiyonu var. CE ücretsiz kullanabilirsiniz, </a:t>
            </a:r>
            <a:r>
              <a:rPr lang="tr-TR" sz="1800" dirty="0" err="1"/>
              <a:t>Android</a:t>
            </a:r>
            <a:r>
              <a:rPr lang="tr-TR" sz="1800" dirty="0"/>
              <a:t> </a:t>
            </a:r>
            <a:r>
              <a:rPr lang="tr-TR" sz="1800" dirty="0" err="1"/>
              <a:t>Studio</a:t>
            </a:r>
            <a:r>
              <a:rPr lang="tr-TR" sz="1800" dirty="0"/>
              <a:t> da bu CE üzerine bina edilmiş durumda. Ultimate ten çok ciddi biz eksiği yok, Ultimate in ayrıcalığı desteklediği teknoloji ve </a:t>
            </a:r>
            <a:r>
              <a:rPr lang="tr-TR" sz="1800" dirty="0" err="1"/>
              <a:t>framework</a:t>
            </a:r>
            <a:r>
              <a:rPr lang="tr-TR" sz="1800" dirty="0"/>
              <a:t> sayısının çok fazla olması. Birde Bu </a:t>
            </a:r>
            <a:r>
              <a:rPr lang="tr-TR" sz="1800" dirty="0" err="1"/>
              <a:t>IntelliJ</a:t>
            </a:r>
            <a:r>
              <a:rPr lang="tr-TR" sz="1800" dirty="0"/>
              <a:t> </a:t>
            </a:r>
            <a:r>
              <a:rPr lang="tr-TR" sz="1800" dirty="0" err="1" smtClean="0"/>
              <a:t>IDEA’nın</a:t>
            </a:r>
            <a:r>
              <a:rPr lang="tr-TR" sz="1800" dirty="0" smtClean="0"/>
              <a:t> bahsedilen diğer </a:t>
            </a:r>
            <a:r>
              <a:rPr lang="tr-TR" sz="1800" dirty="0"/>
              <a:t>diller için biçilmiş versiyonları </a:t>
            </a:r>
            <a:r>
              <a:rPr lang="tr-TR" sz="1800" dirty="0" smtClean="0"/>
              <a:t>var ve onlar </a:t>
            </a:r>
            <a:r>
              <a:rPr lang="tr-TR" sz="1800" dirty="0"/>
              <a:t>faklı isimler altında satılıyor. PHP için </a:t>
            </a:r>
            <a:r>
              <a:rPr lang="tr-TR" sz="1800" dirty="0" err="1"/>
              <a:t>PhpStorm</a:t>
            </a:r>
            <a:r>
              <a:rPr lang="tr-TR" sz="1800" dirty="0"/>
              <a:t> gibi. Bu 'kırpılmış' diyebileceğim versiyonların tüm özellikleri ana IDE de de </a:t>
            </a:r>
            <a:r>
              <a:rPr lang="tr-TR" sz="1800" dirty="0" err="1" smtClean="0"/>
              <a:t>mecuttur</a:t>
            </a:r>
            <a:r>
              <a:rPr lang="tr-TR" sz="1800" dirty="0" smtClean="0"/>
              <a:t>.</a:t>
            </a:r>
            <a:endParaRPr lang="tr-TR" sz="1800" dirty="0"/>
          </a:p>
        </p:txBody>
      </p:sp>
      <p:pic>
        <p:nvPicPr>
          <p:cNvPr id="9" name="Resim 8"/>
          <p:cNvPicPr>
            <a:picLocks noChangeAspect="1"/>
          </p:cNvPicPr>
          <p:nvPr/>
        </p:nvPicPr>
        <p:blipFill>
          <a:blip r:embed="rId4"/>
          <a:stretch>
            <a:fillRect/>
          </a:stretch>
        </p:blipFill>
        <p:spPr>
          <a:xfrm>
            <a:off x="2915816" y="4015543"/>
            <a:ext cx="3672408" cy="2698095"/>
          </a:xfrm>
          <a:prstGeom prst="rect">
            <a:avLst/>
          </a:prstGeom>
        </p:spPr>
      </p:pic>
    </p:spTree>
    <p:extLst>
      <p:ext uri="{BB962C8B-B14F-4D97-AF65-F5344CB8AC3E}">
        <p14:creationId xmlns:p14="http://schemas.microsoft.com/office/powerpoint/2010/main" val="1147123769"/>
      </p:ext>
    </p:extLst>
  </p:cSld>
  <p:clrMapOvr>
    <a:masterClrMapping/>
  </p:clrMapOvr>
  <p:transition spd="med">
    <p:wheel spokes="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a:solidFill>
                  <a:srgbClr val="FF0000"/>
                </a:solidFill>
                <a:effectLst>
                  <a:outerShdw blurRad="38100" dist="38100" dir="2700000" algn="tl">
                    <a:srgbClr val="000000">
                      <a:alpha val="43137"/>
                    </a:srgbClr>
                  </a:outerShdw>
                </a:effectLst>
                <a:latin typeface="Lucida Fax" pitchFamily="18" charset="0"/>
              </a:rPr>
              <a:t> </a:t>
            </a:r>
            <a:r>
              <a:rPr lang="tr-TR" sz="2000" b="1" dirty="0" smtClean="0">
                <a:solidFill>
                  <a:srgbClr val="FF0000"/>
                </a:solidFill>
                <a:effectLst>
                  <a:outerShdw blurRad="38100" dist="38100" dir="2700000" algn="tl">
                    <a:srgbClr val="000000">
                      <a:alpha val="43137"/>
                    </a:srgbClr>
                  </a:outerShdw>
                </a:effectLst>
                <a:latin typeface="Lucida Fax" pitchFamily="18" charset="0"/>
              </a:rPr>
              <a:t>Projesi </a:t>
            </a:r>
            <a:r>
              <a:rPr lang="tr-TR" sz="2000" b="1" dirty="0">
                <a:solidFill>
                  <a:srgbClr val="FF0000"/>
                </a:solidFill>
                <a:effectLst>
                  <a:outerShdw blurRad="38100" dist="38100" dir="2700000" algn="tl">
                    <a:srgbClr val="000000">
                      <a:alpha val="43137"/>
                    </a:srgbClr>
                  </a:outerShdw>
                </a:effectLst>
                <a:latin typeface="Lucida Fax" pitchFamily="18" charset="0"/>
              </a:rPr>
              <a:t>Oluşturmak</a:t>
            </a:r>
          </a:p>
        </p:txBody>
      </p:sp>
      <p:sp>
        <p:nvSpPr>
          <p:cNvPr id="8" name="Metin kutusu 7"/>
          <p:cNvSpPr txBox="1"/>
          <p:nvPr/>
        </p:nvSpPr>
        <p:spPr>
          <a:xfrm>
            <a:off x="822651" y="879876"/>
            <a:ext cx="8094211" cy="6047809"/>
          </a:xfrm>
          <a:prstGeom prst="rect">
            <a:avLst/>
          </a:prstGeom>
          <a:noFill/>
        </p:spPr>
        <p:txBody>
          <a:bodyPr wrap="square" rtlCol="0">
            <a:spAutoFit/>
          </a:bodyPr>
          <a:lstStyle/>
          <a:p>
            <a:pPr algn="just"/>
            <a:r>
              <a:rPr lang="tr-TR" sz="1400" dirty="0" err="1"/>
              <a:t>Android</a:t>
            </a:r>
            <a:r>
              <a:rPr lang="tr-TR" sz="1400" dirty="0"/>
              <a:t> </a:t>
            </a:r>
            <a:r>
              <a:rPr lang="tr-TR" sz="1400" dirty="0" err="1"/>
              <a:t>Studio'yu</a:t>
            </a:r>
            <a:r>
              <a:rPr lang="tr-TR" sz="1400" dirty="0"/>
              <a:t> yükledikten sonra artık yeni bir </a:t>
            </a:r>
            <a:r>
              <a:rPr lang="tr-TR" sz="1400" dirty="0" err="1"/>
              <a:t>Android</a:t>
            </a:r>
            <a:r>
              <a:rPr lang="tr-TR" sz="1400" dirty="0"/>
              <a:t> projesi oluşturabiliriz</a:t>
            </a:r>
            <a:r>
              <a:rPr lang="tr-TR" sz="1400" dirty="0" smtClean="0"/>
              <a:t>. Birinci yöntem olarak </a:t>
            </a:r>
            <a:r>
              <a:rPr lang="tr-TR" sz="1400" dirty="0" err="1" smtClean="0"/>
              <a:t>Android</a:t>
            </a:r>
            <a:r>
              <a:rPr lang="tr-TR" sz="1400" dirty="0" smtClean="0"/>
              <a:t> </a:t>
            </a:r>
            <a:r>
              <a:rPr lang="tr-TR" sz="1400" dirty="0" err="1" smtClean="0"/>
              <a:t>Srudio’yu</a:t>
            </a:r>
            <a:r>
              <a:rPr lang="tr-TR" sz="1400" dirty="0" smtClean="0"/>
              <a:t> çalıştırdığınızda aşağıdaki ekranla karşılaşıyorsunuz.</a:t>
            </a:r>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r>
              <a:rPr lang="tr-TR" sz="1700" dirty="0" err="1" smtClean="0"/>
              <a:t>Eclips</a:t>
            </a:r>
            <a:r>
              <a:rPr lang="tr-TR" sz="1700" dirty="0" smtClean="0"/>
              <a:t> uygulamalarını </a:t>
            </a:r>
            <a:r>
              <a:rPr lang="tr-TR" sz="1700" dirty="0" err="1" smtClean="0"/>
              <a:t>import</a:t>
            </a:r>
            <a:r>
              <a:rPr lang="tr-TR" sz="1700" dirty="0" smtClean="0"/>
              <a:t> etmek için aşağıdaki bakınız</a:t>
            </a:r>
            <a:r>
              <a:rPr lang="tr-TR" sz="1700" dirty="0"/>
              <a:t>.</a:t>
            </a:r>
            <a:endParaRPr lang="tr-TR" sz="1700" dirty="0" smtClean="0"/>
          </a:p>
          <a:p>
            <a:pPr algn="just"/>
            <a:r>
              <a:rPr lang="tr-TR" sz="1800" dirty="0">
                <a:hlinkClick r:id="rId4"/>
              </a:rPr>
              <a:t>https://</a:t>
            </a:r>
            <a:r>
              <a:rPr lang="tr-TR" sz="1800" dirty="0" smtClean="0">
                <a:hlinkClick r:id="rId4"/>
              </a:rPr>
              <a:t>gelecegiyazanlar.turkcell.com.tr/konu/android/egitim/android-201/android-studio-ortamina-proje-eklemek</a:t>
            </a:r>
            <a:endParaRPr lang="tr-TR" sz="1800" dirty="0" smtClean="0"/>
          </a:p>
        </p:txBody>
      </p:sp>
      <p:pic>
        <p:nvPicPr>
          <p:cNvPr id="3" name="Resim 2"/>
          <p:cNvPicPr>
            <a:picLocks noChangeAspect="1"/>
          </p:cNvPicPr>
          <p:nvPr/>
        </p:nvPicPr>
        <p:blipFill>
          <a:blip r:embed="rId5"/>
          <a:stretch>
            <a:fillRect/>
          </a:stretch>
        </p:blipFill>
        <p:spPr>
          <a:xfrm>
            <a:off x="1187624" y="1484784"/>
            <a:ext cx="7000300" cy="43924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62732302"/>
      </p:ext>
    </p:extLst>
  </p:cSld>
  <p:clrMapOvr>
    <a:masterClrMapping/>
  </p:clrMapOvr>
  <p:transition spd="med">
    <p:wheel spokes="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a:solidFill>
                  <a:srgbClr val="FF0000"/>
                </a:solidFill>
                <a:effectLst>
                  <a:outerShdw blurRad="38100" dist="38100" dir="2700000" algn="tl">
                    <a:srgbClr val="000000">
                      <a:alpha val="43137"/>
                    </a:srgbClr>
                  </a:outerShdw>
                </a:effectLst>
                <a:latin typeface="Lucida Fax" pitchFamily="18" charset="0"/>
              </a:rPr>
              <a:t> </a:t>
            </a:r>
            <a:r>
              <a:rPr lang="tr-TR" sz="2000" b="1" dirty="0" smtClean="0">
                <a:solidFill>
                  <a:srgbClr val="FF0000"/>
                </a:solidFill>
                <a:effectLst>
                  <a:outerShdw blurRad="38100" dist="38100" dir="2700000" algn="tl">
                    <a:srgbClr val="000000">
                      <a:alpha val="43137"/>
                    </a:srgbClr>
                  </a:outerShdw>
                </a:effectLst>
                <a:latin typeface="Lucida Fax" pitchFamily="18" charset="0"/>
              </a:rPr>
              <a:t>Projesi</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750243" y="946551"/>
            <a:ext cx="8413762" cy="1077218"/>
          </a:xfrm>
          <a:prstGeom prst="rect">
            <a:avLst/>
          </a:prstGeom>
          <a:noFill/>
        </p:spPr>
        <p:txBody>
          <a:bodyPr wrap="square" rtlCol="0">
            <a:spAutoFit/>
          </a:bodyPr>
          <a:lstStyle/>
          <a:p>
            <a:r>
              <a:rPr lang="tr-TR" sz="1600" dirty="0"/>
              <a:t>Yeni bir proje oluşturduktan sonra </a:t>
            </a:r>
            <a:r>
              <a:rPr lang="tr-TR" sz="1600" dirty="0" err="1"/>
              <a:t>Android</a:t>
            </a:r>
            <a:r>
              <a:rPr lang="tr-TR" sz="1600" dirty="0"/>
              <a:t> </a:t>
            </a:r>
            <a:r>
              <a:rPr lang="tr-TR" sz="1600" dirty="0" err="1"/>
              <a:t>Studio'nun</a:t>
            </a:r>
            <a:r>
              <a:rPr lang="tr-TR" sz="1600" dirty="0"/>
              <a:t> sol tarafında proje dosyalarımızı görebiliriz (siyah kutu). Orta bölgede ise seçilen dosyayla ilgili bir editör penceresi açılacaktır (kırmızı kutu). Bu bölümde hazırlayacağımız uygulamaların konsol çıktılarını </a:t>
            </a:r>
            <a:r>
              <a:rPr lang="tr-TR" sz="1600" b="1" dirty="0" err="1"/>
              <a:t>Event</a:t>
            </a:r>
            <a:r>
              <a:rPr lang="tr-TR" sz="1600" b="1" dirty="0"/>
              <a:t> </a:t>
            </a:r>
            <a:r>
              <a:rPr lang="tr-TR" sz="1600" b="1" dirty="0" err="1"/>
              <a:t>Log</a:t>
            </a:r>
            <a:r>
              <a:rPr lang="tr-TR" sz="1600" dirty="0"/>
              <a:t> adlı pencereden takip edebiliriz (yeşil kutu).</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55" y="2031132"/>
            <a:ext cx="82613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1139074"/>
      </p:ext>
    </p:extLst>
  </p:cSld>
  <p:clrMapOvr>
    <a:masterClrMapping/>
  </p:clrMapOvr>
  <p:transition spd="med">
    <p:wheel spokes="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2123728" y="227394"/>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ANDROID SDK MANAGER</a:t>
            </a:r>
            <a:endParaRPr lang="tr-TR" sz="2000" b="1" dirty="0">
              <a:solidFill>
                <a:srgbClr val="0070C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870276" y="946551"/>
            <a:ext cx="8094211" cy="1477328"/>
          </a:xfrm>
          <a:prstGeom prst="rect">
            <a:avLst/>
          </a:prstGeom>
          <a:noFill/>
        </p:spPr>
        <p:txBody>
          <a:bodyPr wrap="square" rtlCol="0">
            <a:spAutoFit/>
          </a:bodyPr>
          <a:lstStyle/>
          <a:p>
            <a:pPr algn="just"/>
            <a:r>
              <a:rPr lang="tr-TR" sz="1800" dirty="0" err="1" smtClean="0"/>
              <a:t>Androd</a:t>
            </a:r>
            <a:r>
              <a:rPr lang="tr-TR" sz="1800" dirty="0" smtClean="0"/>
              <a:t> </a:t>
            </a:r>
            <a:r>
              <a:rPr lang="tr-TR" sz="1800" dirty="0" err="1"/>
              <a:t>Studio</a:t>
            </a:r>
            <a:r>
              <a:rPr lang="tr-TR" sz="1800" dirty="0"/>
              <a:t> kurulumlarında </a:t>
            </a:r>
            <a:r>
              <a:rPr lang="tr-TR" sz="1800" u="sng" dirty="0"/>
              <a:t>sadece </a:t>
            </a:r>
            <a:r>
              <a:rPr lang="tr-TR" sz="1800" u="sng" dirty="0" err="1" smtClean="0"/>
              <a:t>Androd</a:t>
            </a:r>
            <a:r>
              <a:rPr lang="tr-TR" sz="1800" u="sng" dirty="0" smtClean="0"/>
              <a:t> 10 </a:t>
            </a:r>
            <a:r>
              <a:rPr lang="tr-TR" sz="1800" u="sng" dirty="0"/>
              <a:t>API </a:t>
            </a:r>
            <a:r>
              <a:rPr lang="tr-TR" sz="1800" u="sng" dirty="0" smtClean="0"/>
              <a:t>kütüphanelerini kurulacaktır</a:t>
            </a:r>
            <a:r>
              <a:rPr lang="tr-TR" sz="1800" dirty="0"/>
              <a:t>. Eğer yaptığımız uygulamaları cep telefonları üzerinde test etmek isterseniz ve cihazınız </a:t>
            </a:r>
            <a:r>
              <a:rPr lang="tr-TR" sz="1800" dirty="0" err="1"/>
              <a:t>Android</a:t>
            </a:r>
            <a:r>
              <a:rPr lang="tr-TR" sz="1800" dirty="0"/>
              <a:t> </a:t>
            </a:r>
            <a:r>
              <a:rPr lang="tr-TR" sz="1800" dirty="0" smtClean="0"/>
              <a:t>10 değilse, </a:t>
            </a:r>
            <a:r>
              <a:rPr lang="tr-TR" sz="1800" b="1" dirty="0" err="1"/>
              <a:t>Android</a:t>
            </a:r>
            <a:r>
              <a:rPr lang="tr-TR" sz="1800" b="1" dirty="0"/>
              <a:t> SDK </a:t>
            </a:r>
            <a:r>
              <a:rPr lang="tr-TR" sz="1800" b="1" dirty="0" smtClean="0"/>
              <a:t>(Software Development Kit) Manager </a:t>
            </a:r>
            <a:r>
              <a:rPr lang="tr-TR" sz="1800" dirty="0"/>
              <a:t>kullanarak alt </a:t>
            </a:r>
            <a:r>
              <a:rPr lang="tr-TR" sz="1800" u="sng" dirty="0" smtClean="0"/>
              <a:t>API </a:t>
            </a:r>
            <a:r>
              <a:rPr lang="tr-TR" sz="1800" u="sng" dirty="0" err="1" smtClean="0"/>
              <a:t>leri</a:t>
            </a:r>
            <a:r>
              <a:rPr lang="tr-TR" sz="1800" u="sng" dirty="0" smtClean="0"/>
              <a:t> de kurmalısınız</a:t>
            </a:r>
            <a:r>
              <a:rPr lang="tr-TR" sz="1800" dirty="0" smtClean="0"/>
              <a:t>. </a:t>
            </a:r>
            <a:endParaRPr lang="tr-TR" sz="1800" dirty="0"/>
          </a:p>
          <a:p>
            <a:pPr algn="just"/>
            <a:r>
              <a:rPr lang="tr-TR" sz="1800" b="1" dirty="0" err="1" smtClean="0"/>
              <a:t>Android</a:t>
            </a:r>
            <a:r>
              <a:rPr lang="tr-TR" sz="1800" b="1" dirty="0" smtClean="0"/>
              <a:t> </a:t>
            </a:r>
            <a:r>
              <a:rPr lang="tr-TR" sz="1800" b="1" dirty="0" err="1" smtClean="0"/>
              <a:t>Studio’dan</a:t>
            </a:r>
            <a:r>
              <a:rPr lang="tr-TR" sz="1800" b="1" dirty="0" smtClean="0"/>
              <a:t> </a:t>
            </a:r>
            <a:r>
              <a:rPr lang="tr-TR" sz="1800" b="1" dirty="0" smtClean="0">
                <a:solidFill>
                  <a:srgbClr val="0070C0"/>
                </a:solidFill>
                <a:effectLst>
                  <a:outerShdw blurRad="38100" dist="38100" dir="2700000" algn="tl">
                    <a:srgbClr val="000000">
                      <a:alpha val="43137"/>
                    </a:srgbClr>
                  </a:outerShdw>
                </a:effectLst>
              </a:rPr>
              <a:t>SDK </a:t>
            </a:r>
            <a:r>
              <a:rPr lang="tr-TR" sz="1800" b="1" dirty="0">
                <a:solidFill>
                  <a:srgbClr val="0070C0"/>
                </a:solidFill>
                <a:effectLst>
                  <a:outerShdw blurRad="38100" dist="38100" dir="2700000" algn="tl">
                    <a:srgbClr val="000000">
                      <a:alpha val="43137"/>
                    </a:srgbClr>
                  </a:outerShdw>
                </a:effectLst>
              </a:rPr>
              <a:t>Manager</a:t>
            </a:r>
            <a:r>
              <a:rPr lang="tr-TR" sz="1800" b="1" dirty="0"/>
              <a:t> </a:t>
            </a:r>
            <a:r>
              <a:rPr lang="tr-TR" sz="1800" dirty="0"/>
              <a:t>i </a:t>
            </a:r>
            <a:r>
              <a:rPr lang="tr-TR" sz="1800" dirty="0" smtClean="0"/>
              <a:t>çalıştırıp, API güncellemelerini yapabilirsiniz.</a:t>
            </a:r>
          </a:p>
        </p:txBody>
      </p:sp>
      <p:pic>
        <p:nvPicPr>
          <p:cNvPr id="3" name="Resim 2"/>
          <p:cNvPicPr>
            <a:picLocks noChangeAspect="1"/>
          </p:cNvPicPr>
          <p:nvPr/>
        </p:nvPicPr>
        <p:blipFill>
          <a:blip r:embed="rId4"/>
          <a:stretch>
            <a:fillRect/>
          </a:stretch>
        </p:blipFill>
        <p:spPr>
          <a:xfrm>
            <a:off x="1619672" y="2418745"/>
            <a:ext cx="6552728" cy="4430254"/>
          </a:xfrm>
          <a:prstGeom prst="rect">
            <a:avLst/>
          </a:prstGeom>
        </p:spPr>
      </p:pic>
    </p:spTree>
    <p:extLst>
      <p:ext uri="{BB962C8B-B14F-4D97-AF65-F5344CB8AC3E}">
        <p14:creationId xmlns:p14="http://schemas.microsoft.com/office/powerpoint/2010/main" val="2922934250"/>
      </p:ext>
    </p:extLst>
  </p:cSld>
  <p:clrMapOvr>
    <a:masterClrMapping/>
  </p:clrMapOvr>
  <p:transition spd="med">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895028" y="116632"/>
            <a:ext cx="6726059" cy="769441"/>
          </a:xfrm>
          <a:prstGeom prst="rect">
            <a:avLst/>
          </a:prstGeom>
        </p:spPr>
        <p:txBody>
          <a:bodyPr wrap="square">
            <a:spAutoFit/>
          </a:bodyPr>
          <a:lstStyle/>
          <a:p>
            <a:pPr algn="ctr"/>
            <a:r>
              <a:rPr lang="tr-TR" b="1" dirty="0" smtClean="0">
                <a:solidFill>
                  <a:srgbClr val="0000FF"/>
                </a:solidFill>
                <a:latin typeface="Lucida Fax" pitchFamily="18" charset="0"/>
              </a:rPr>
              <a:t>2020</a:t>
            </a:r>
            <a:r>
              <a:rPr lang="tr-TR" sz="2000" b="1" dirty="0" smtClean="0">
                <a:solidFill>
                  <a:srgbClr val="FF4C00"/>
                </a:solidFill>
                <a:latin typeface="Lucida Fax" pitchFamily="18" charset="0"/>
              </a:rPr>
              <a:t> DÜNYA İNTERNET VE SOSYAL MEDYA KULLANIM İSTATİSTİKLERİ</a:t>
            </a:r>
            <a:endParaRPr lang="tr-TR" sz="2000" b="1" dirty="0">
              <a:solidFill>
                <a:srgbClr val="FF4C00"/>
              </a:solidFill>
              <a:latin typeface="Lucida Fax" pitchFamily="18" charset="0"/>
            </a:endParaRPr>
          </a:p>
        </p:txBody>
      </p:sp>
      <p:pic>
        <p:nvPicPr>
          <p:cNvPr id="3" name="Resim 2"/>
          <p:cNvPicPr>
            <a:picLocks noChangeAspect="1"/>
          </p:cNvPicPr>
          <p:nvPr/>
        </p:nvPicPr>
        <p:blipFill>
          <a:blip r:embed="rId4"/>
          <a:stretch>
            <a:fillRect/>
          </a:stretch>
        </p:blipFill>
        <p:spPr>
          <a:xfrm>
            <a:off x="786187" y="1772816"/>
            <a:ext cx="8338357" cy="4738456"/>
          </a:xfrm>
          <a:prstGeom prst="rect">
            <a:avLst/>
          </a:prstGeom>
        </p:spPr>
      </p:pic>
    </p:spTree>
    <p:extLst>
      <p:ext uri="{BB962C8B-B14F-4D97-AF65-F5344CB8AC3E}">
        <p14:creationId xmlns:p14="http://schemas.microsoft.com/office/powerpoint/2010/main" val="3916108325"/>
      </p:ext>
    </p:extLst>
  </p:cSld>
  <p:clrMapOvr>
    <a:masterClrMapping/>
  </p:clrMapOvr>
  <p:transition spd="med">
    <p:wheel spokes="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ANDROID </a:t>
            </a:r>
            <a:r>
              <a:rPr lang="tr-TR" sz="2000" b="1" dirty="0">
                <a:solidFill>
                  <a:srgbClr val="0070C0"/>
                </a:solidFill>
                <a:effectLst>
                  <a:outerShdw blurRad="38100" dist="38100" dir="2700000" algn="tl">
                    <a:srgbClr val="000000">
                      <a:alpha val="43137"/>
                    </a:srgbClr>
                  </a:outerShdw>
                </a:effectLst>
                <a:latin typeface="Lucida Fax" pitchFamily="18" charset="0"/>
              </a:rPr>
              <a:t>SDK MANAGER</a:t>
            </a:r>
          </a:p>
        </p:txBody>
      </p:sp>
      <p:sp>
        <p:nvSpPr>
          <p:cNvPr id="8" name="Metin kutusu 7"/>
          <p:cNvSpPr txBox="1"/>
          <p:nvPr/>
        </p:nvSpPr>
        <p:spPr>
          <a:xfrm>
            <a:off x="870276" y="946551"/>
            <a:ext cx="8094211" cy="646331"/>
          </a:xfrm>
          <a:prstGeom prst="rect">
            <a:avLst/>
          </a:prstGeom>
          <a:noFill/>
        </p:spPr>
        <p:txBody>
          <a:bodyPr wrap="square" rtlCol="0">
            <a:spAutoFit/>
          </a:bodyPr>
          <a:lstStyle/>
          <a:p>
            <a:r>
              <a:rPr lang="tr-TR" sz="1800" b="1" dirty="0" err="1"/>
              <a:t>Android</a:t>
            </a:r>
            <a:r>
              <a:rPr lang="tr-TR" sz="1800" b="1" dirty="0"/>
              <a:t> SDK Manager </a:t>
            </a:r>
            <a:r>
              <a:rPr lang="tr-TR" sz="1800" dirty="0"/>
              <a:t>programında istediğiniz alt API </a:t>
            </a:r>
            <a:r>
              <a:rPr lang="tr-TR" sz="1800" dirty="0" err="1"/>
              <a:t>leri</a:t>
            </a:r>
            <a:r>
              <a:rPr lang="tr-TR" sz="1800" dirty="0"/>
              <a:t> seçerek </a:t>
            </a:r>
            <a:r>
              <a:rPr lang="tr-TR" sz="1800" b="1" dirty="0" err="1"/>
              <a:t>Install</a:t>
            </a:r>
            <a:r>
              <a:rPr lang="tr-TR" sz="1800" b="1" dirty="0"/>
              <a:t> Butonu </a:t>
            </a:r>
            <a:r>
              <a:rPr lang="tr-TR" sz="1800" dirty="0"/>
              <a:t>Seçeneği ile seçili olanları kurunuz</a:t>
            </a:r>
            <a:r>
              <a:rPr lang="tr-TR" sz="1800" dirty="0" smtClean="0"/>
              <a:t>. Kurulum </a:t>
            </a:r>
            <a:r>
              <a:rPr lang="tr-TR" sz="1800" u="sng" dirty="0" smtClean="0"/>
              <a:t>uzun </a:t>
            </a:r>
            <a:r>
              <a:rPr lang="tr-TR" sz="1800" u="sng" dirty="0"/>
              <a:t>sürebilir bitmesini bekleyiniz</a:t>
            </a:r>
            <a:r>
              <a:rPr lang="tr-TR" sz="1800" dirty="0" smtClean="0"/>
              <a:t>. </a:t>
            </a:r>
            <a:endParaRPr lang="tr-TR" sz="1800"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034" y="1700808"/>
            <a:ext cx="7140056" cy="4555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213854"/>
      </p:ext>
    </p:extLst>
  </p:cSld>
  <p:clrMapOvr>
    <a:masterClrMapping/>
  </p:clrMapOvr>
  <p:transition spd="med">
    <p:wheel spokes="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7374132" cy="400110"/>
          </a:xfrm>
          <a:prstGeom prst="rect">
            <a:avLst/>
          </a:prstGeom>
        </p:spPr>
        <p:txBody>
          <a:bodyPr wrap="square">
            <a:spAutoFit/>
          </a:bodyPr>
          <a:lstStyle/>
          <a:p>
            <a:pPr lvl="1"/>
            <a:r>
              <a:rPr lang="tr-TR" sz="2000" b="1" dirty="0" err="1" smtClean="0">
                <a:solidFill>
                  <a:srgbClr val="C00000"/>
                </a:solidFill>
                <a:effectLst>
                  <a:outerShdw blurRad="38100" dist="38100" dir="2700000" algn="tl">
                    <a:srgbClr val="000000">
                      <a:alpha val="43137"/>
                    </a:srgbClr>
                  </a:outerShdw>
                </a:effectLst>
                <a:latin typeface="Lucida Fax" pitchFamily="18" charset="0"/>
              </a:rPr>
              <a:t>Android</a:t>
            </a:r>
            <a:r>
              <a:rPr lang="tr-TR" sz="2000" b="1" dirty="0" smtClean="0">
                <a:solidFill>
                  <a:srgbClr val="C00000"/>
                </a:solidFill>
                <a:effectLst>
                  <a:outerShdw blurRad="38100" dist="38100" dir="2700000" algn="tl">
                    <a:srgbClr val="000000">
                      <a:alpha val="43137"/>
                    </a:srgbClr>
                  </a:outerShdw>
                </a:effectLst>
                <a:latin typeface="Lucida Fax" pitchFamily="18" charset="0"/>
              </a:rPr>
              <a:t> </a:t>
            </a:r>
            <a:r>
              <a:rPr lang="tr-TR" sz="2000" b="1" dirty="0">
                <a:solidFill>
                  <a:srgbClr val="C00000"/>
                </a:solidFill>
                <a:effectLst>
                  <a:outerShdw blurRad="38100" dist="38100" dir="2700000" algn="tl">
                    <a:srgbClr val="000000">
                      <a:alpha val="43137"/>
                    </a:srgbClr>
                  </a:outerShdw>
                </a:effectLst>
                <a:latin typeface="Lucida Fax" pitchFamily="18" charset="0"/>
              </a:rPr>
              <a:t>Sanal </a:t>
            </a:r>
            <a:r>
              <a:rPr lang="tr-TR" sz="2000" b="1" dirty="0" smtClean="0">
                <a:solidFill>
                  <a:srgbClr val="C00000"/>
                </a:solidFill>
                <a:effectLst>
                  <a:outerShdw blurRad="38100" dist="38100" dir="2700000" algn="tl">
                    <a:srgbClr val="000000">
                      <a:alpha val="43137"/>
                    </a:srgbClr>
                  </a:outerShdw>
                </a:effectLst>
                <a:latin typeface="Lucida Fax" pitchFamily="18" charset="0"/>
              </a:rPr>
              <a:t>Cihazı-AVD </a:t>
            </a:r>
            <a:r>
              <a:rPr lang="tr-TR" sz="2000" b="1" dirty="0">
                <a:solidFill>
                  <a:srgbClr val="C00000"/>
                </a:solidFill>
                <a:effectLst>
                  <a:outerShdw blurRad="38100" dist="38100" dir="2700000" algn="tl">
                    <a:srgbClr val="000000">
                      <a:alpha val="43137"/>
                    </a:srgbClr>
                  </a:outerShdw>
                </a:effectLst>
                <a:latin typeface="Lucida Fax" pitchFamily="18" charset="0"/>
              </a:rPr>
              <a:t>(</a:t>
            </a:r>
            <a:r>
              <a:rPr lang="tr-TR" sz="2000" b="1" dirty="0" err="1">
                <a:solidFill>
                  <a:srgbClr val="C00000"/>
                </a:solidFill>
                <a:effectLst>
                  <a:outerShdw blurRad="38100" dist="38100" dir="2700000" algn="tl">
                    <a:srgbClr val="000000">
                      <a:alpha val="43137"/>
                    </a:srgbClr>
                  </a:outerShdw>
                </a:effectLst>
                <a:latin typeface="Lucida Fax" pitchFamily="18" charset="0"/>
              </a:rPr>
              <a:t>Emulator</a:t>
            </a:r>
            <a:r>
              <a:rPr lang="tr-TR" sz="2000" b="1" dirty="0">
                <a:solidFill>
                  <a:srgbClr val="C00000"/>
                </a:solidFill>
                <a:effectLst>
                  <a:outerShdw blurRad="38100" dist="38100" dir="2700000" algn="tl">
                    <a:srgbClr val="000000">
                      <a:alpha val="43137"/>
                    </a:srgbClr>
                  </a:outerShdw>
                </a:effectLst>
                <a:latin typeface="Lucida Fax" pitchFamily="18" charset="0"/>
              </a:rPr>
              <a:t>)</a:t>
            </a:r>
          </a:p>
        </p:txBody>
      </p:sp>
      <p:sp>
        <p:nvSpPr>
          <p:cNvPr id="8" name="Metin kutusu 7"/>
          <p:cNvSpPr txBox="1"/>
          <p:nvPr/>
        </p:nvSpPr>
        <p:spPr>
          <a:xfrm>
            <a:off x="905894" y="1161007"/>
            <a:ext cx="8094211" cy="5386090"/>
          </a:xfrm>
          <a:prstGeom prst="rect">
            <a:avLst/>
          </a:prstGeom>
          <a:noFill/>
        </p:spPr>
        <p:txBody>
          <a:bodyPr wrap="square" rtlCol="0">
            <a:spAutoFit/>
          </a:bodyPr>
          <a:lstStyle/>
          <a:p>
            <a:pPr algn="just"/>
            <a:r>
              <a:rPr lang="tr-TR" sz="2000" u="sng" dirty="0" err="1"/>
              <a:t>Emülatör</a:t>
            </a:r>
            <a:r>
              <a:rPr lang="tr-TR" sz="2000" u="sng" dirty="0"/>
              <a:t>:</a:t>
            </a:r>
            <a:r>
              <a:rPr lang="tr-TR" sz="2000" dirty="0"/>
              <a:t> </a:t>
            </a:r>
            <a:r>
              <a:rPr lang="tr-TR" sz="2000" dirty="0" err="1"/>
              <a:t>Android</a:t>
            </a:r>
            <a:r>
              <a:rPr lang="tr-TR" sz="2000" dirty="0"/>
              <a:t> işletim </a:t>
            </a:r>
            <a:r>
              <a:rPr lang="tr-TR" sz="2000" dirty="0" smtClean="0"/>
              <a:t>sisteminin </a:t>
            </a:r>
            <a:r>
              <a:rPr lang="tr-TR" sz="2000" dirty="0"/>
              <a:t>(cihazın) bilgisayar </a:t>
            </a:r>
            <a:r>
              <a:rPr lang="tr-TR" sz="2000" u="sng" dirty="0"/>
              <a:t>üzerinde yüklü olan başka bir işletim sisteminde</a:t>
            </a:r>
            <a:r>
              <a:rPr lang="tr-TR" sz="2000" dirty="0"/>
              <a:t> çalıştırılmasını sağlayan uygulamadır.</a:t>
            </a:r>
          </a:p>
          <a:p>
            <a:pPr algn="just"/>
            <a:r>
              <a:rPr lang="tr-TR" sz="2000" dirty="0" err="1" smtClean="0"/>
              <a:t>Emülatörler</a:t>
            </a:r>
            <a:r>
              <a:rPr lang="tr-TR" sz="2000" dirty="0" smtClean="0"/>
              <a:t>, </a:t>
            </a:r>
            <a:r>
              <a:rPr lang="tr-TR" sz="2000" dirty="0" err="1"/>
              <a:t>Android</a:t>
            </a:r>
            <a:r>
              <a:rPr lang="tr-TR" sz="2000" dirty="0"/>
              <a:t> programını gerçek cihazda </a:t>
            </a:r>
            <a:r>
              <a:rPr lang="tr-TR" sz="2000" dirty="0" smtClean="0"/>
              <a:t>çalışıyormuş </a:t>
            </a:r>
            <a:r>
              <a:rPr lang="tr-TR" sz="2000" dirty="0"/>
              <a:t>gibi, sanal cihazlar üzerinde denemek için gerekli </a:t>
            </a:r>
            <a:r>
              <a:rPr lang="tr-TR" sz="2000" dirty="0" smtClean="0"/>
              <a:t>programlardır.</a:t>
            </a:r>
          </a:p>
          <a:p>
            <a:r>
              <a:rPr lang="tr-TR" b="1" dirty="0" smtClean="0"/>
              <a:t>En Çok </a:t>
            </a:r>
            <a:r>
              <a:rPr lang="tr-TR" b="1" dirty="0"/>
              <a:t>kullanılan bazı </a:t>
            </a:r>
            <a:r>
              <a:rPr lang="tr-TR" b="1" dirty="0" err="1" smtClean="0"/>
              <a:t>Emülatörler</a:t>
            </a:r>
            <a:endParaRPr lang="tr-TR" b="1" dirty="0" smtClean="0"/>
          </a:p>
          <a:p>
            <a:r>
              <a:rPr lang="tr-TR" dirty="0" smtClean="0"/>
              <a:t>1-Android </a:t>
            </a:r>
            <a:r>
              <a:rPr lang="tr-TR" dirty="0"/>
              <a:t>Virtual Device (AVD) </a:t>
            </a:r>
            <a:endParaRPr lang="tr-TR" dirty="0" smtClean="0"/>
          </a:p>
          <a:p>
            <a:r>
              <a:rPr lang="tr-TR" dirty="0" smtClean="0"/>
              <a:t>2-GenyMotion </a:t>
            </a:r>
          </a:p>
          <a:p>
            <a:r>
              <a:rPr lang="tr-TR" dirty="0" smtClean="0"/>
              <a:t>3-BluStacks </a:t>
            </a:r>
          </a:p>
          <a:p>
            <a:r>
              <a:rPr lang="tr-TR" dirty="0" smtClean="0"/>
              <a:t>4-You </a:t>
            </a:r>
            <a:r>
              <a:rPr lang="tr-TR" dirty="0" err="1"/>
              <a:t>wave</a:t>
            </a:r>
            <a:r>
              <a:rPr lang="tr-TR" dirty="0"/>
              <a:t> </a:t>
            </a:r>
          </a:p>
          <a:p>
            <a:r>
              <a:rPr lang="tr-TR" dirty="0" smtClean="0"/>
              <a:t>5-Windroy </a:t>
            </a:r>
          </a:p>
          <a:p>
            <a:r>
              <a:rPr lang="tr-TR" dirty="0" smtClean="0"/>
              <a:t>6-AndyRoid </a:t>
            </a:r>
          </a:p>
          <a:p>
            <a:r>
              <a:rPr lang="tr-TR" dirty="0" smtClean="0"/>
              <a:t>7-Droid4X </a:t>
            </a:r>
          </a:p>
          <a:p>
            <a:r>
              <a:rPr lang="tr-TR" dirty="0" smtClean="0"/>
              <a:t>8-Xamarin </a:t>
            </a:r>
          </a:p>
          <a:p>
            <a:r>
              <a:rPr lang="tr-TR" dirty="0" smtClean="0"/>
              <a:t>9-DuOS-M </a:t>
            </a:r>
          </a:p>
          <a:p>
            <a:r>
              <a:rPr lang="tr-TR" dirty="0" smtClean="0"/>
              <a:t>10- </a:t>
            </a:r>
            <a:r>
              <a:rPr lang="tr-TR" dirty="0"/>
              <a:t>Web tabanlı </a:t>
            </a:r>
            <a:r>
              <a:rPr lang="tr-TR" dirty="0" err="1"/>
              <a:t>emulatör</a:t>
            </a:r>
            <a:r>
              <a:rPr lang="tr-TR" dirty="0"/>
              <a:t> (https://www.manymo.com/emulators) </a:t>
            </a:r>
          </a:p>
        </p:txBody>
      </p:sp>
    </p:spTree>
    <p:extLst>
      <p:ext uri="{BB962C8B-B14F-4D97-AF65-F5344CB8AC3E}">
        <p14:creationId xmlns:p14="http://schemas.microsoft.com/office/powerpoint/2010/main" val="164530309"/>
      </p:ext>
    </p:extLst>
  </p:cSld>
  <p:clrMapOvr>
    <a:masterClrMapping/>
  </p:clrMapOvr>
  <p:transition spd="med">
    <p:wheel spokes="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7374132"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1- AVD (ANDROID VIRTUAL DEVICE) MANAGER </a:t>
            </a:r>
            <a:endParaRPr lang="tr-TR" sz="2000" b="1" dirty="0">
              <a:solidFill>
                <a:srgbClr val="0070C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877469" y="989225"/>
            <a:ext cx="8094211" cy="646331"/>
          </a:xfrm>
          <a:prstGeom prst="rect">
            <a:avLst/>
          </a:prstGeom>
          <a:noFill/>
        </p:spPr>
        <p:txBody>
          <a:bodyPr wrap="square" rtlCol="0">
            <a:spAutoFit/>
          </a:bodyPr>
          <a:lstStyle/>
          <a:p>
            <a:r>
              <a:rPr lang="tr-TR" sz="1800" dirty="0" smtClean="0"/>
              <a:t>Geliştirilen </a:t>
            </a:r>
            <a:r>
              <a:rPr lang="tr-TR" sz="1800" dirty="0" err="1" smtClean="0"/>
              <a:t>Android</a:t>
            </a:r>
            <a:r>
              <a:rPr lang="tr-TR" sz="1800" dirty="0" smtClean="0"/>
              <a:t> uygulamasını çalıştırabileceğimiz bir </a:t>
            </a:r>
            <a:r>
              <a:rPr lang="tr-TR" sz="1800" dirty="0" err="1" smtClean="0"/>
              <a:t>emulator</a:t>
            </a:r>
            <a:r>
              <a:rPr lang="tr-TR" sz="1800" dirty="0" smtClean="0"/>
              <a:t> oluşturmak için, </a:t>
            </a:r>
            <a:r>
              <a:rPr lang="tr-TR" sz="1800" dirty="0" smtClean="0">
                <a:solidFill>
                  <a:srgbClr val="0070C0"/>
                </a:solidFill>
                <a:effectLst>
                  <a:outerShdw blurRad="38100" dist="38100" dir="2700000" algn="tl">
                    <a:srgbClr val="000000">
                      <a:alpha val="43137"/>
                    </a:srgbClr>
                  </a:outerShdw>
                </a:effectLst>
              </a:rPr>
              <a:t>AVD Manager </a:t>
            </a:r>
            <a:r>
              <a:rPr lang="tr-TR" sz="1800" dirty="0" smtClean="0"/>
              <a:t>sekmesine tıklanır. </a:t>
            </a:r>
            <a:r>
              <a:rPr lang="tr-TR" sz="1800" dirty="0" err="1" smtClean="0"/>
              <a:t>Create</a:t>
            </a:r>
            <a:r>
              <a:rPr lang="tr-TR" sz="1800" dirty="0" smtClean="0"/>
              <a:t> Virtual Device butonu kullanılır.</a:t>
            </a:r>
            <a:endParaRPr lang="tr-TR" sz="1800" dirty="0"/>
          </a:p>
        </p:txBody>
      </p:sp>
      <p:pic>
        <p:nvPicPr>
          <p:cNvPr id="2" name="Resim 1"/>
          <p:cNvPicPr>
            <a:picLocks noChangeAspect="1"/>
          </p:cNvPicPr>
          <p:nvPr/>
        </p:nvPicPr>
        <p:blipFill>
          <a:blip r:embed="rId4"/>
          <a:stretch>
            <a:fillRect/>
          </a:stretch>
        </p:blipFill>
        <p:spPr>
          <a:xfrm>
            <a:off x="1720218" y="1711681"/>
            <a:ext cx="6408712" cy="5104279"/>
          </a:xfrm>
          <a:prstGeom prst="rect">
            <a:avLst/>
          </a:prstGeom>
        </p:spPr>
      </p:pic>
    </p:spTree>
    <p:extLst>
      <p:ext uri="{BB962C8B-B14F-4D97-AF65-F5344CB8AC3E}">
        <p14:creationId xmlns:p14="http://schemas.microsoft.com/office/powerpoint/2010/main" val="3155852191"/>
      </p:ext>
    </p:extLst>
  </p:cSld>
  <p:clrMapOvr>
    <a:masterClrMapping/>
  </p:clrMapOvr>
  <p:transition spd="med">
    <p:wheel spokes="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AVD (ANDROID VIRTUAL DEVICE) MANAGER </a:t>
            </a:r>
            <a:endParaRPr lang="tr-TR" sz="2000" b="1" dirty="0">
              <a:solidFill>
                <a:srgbClr val="0070C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1763688" y="976341"/>
            <a:ext cx="8094211" cy="369332"/>
          </a:xfrm>
          <a:prstGeom prst="rect">
            <a:avLst/>
          </a:prstGeom>
          <a:noFill/>
        </p:spPr>
        <p:txBody>
          <a:bodyPr wrap="square" rtlCol="0">
            <a:spAutoFit/>
          </a:bodyPr>
          <a:lstStyle/>
          <a:p>
            <a:r>
              <a:rPr lang="tr-TR" sz="1800" dirty="0" smtClean="0"/>
              <a:t>Açılan pencerede </a:t>
            </a:r>
            <a:r>
              <a:rPr lang="tr-TR" sz="1800" dirty="0" err="1" smtClean="0"/>
              <a:t>varolan</a:t>
            </a:r>
            <a:r>
              <a:rPr lang="tr-TR" sz="1800" dirty="0" smtClean="0"/>
              <a:t> Virtual  Device </a:t>
            </a:r>
            <a:r>
              <a:rPr lang="tr-TR" sz="1800" dirty="0" err="1" smtClean="0"/>
              <a:t>ler</a:t>
            </a:r>
            <a:r>
              <a:rPr lang="tr-TR" sz="1800" dirty="0" smtClean="0"/>
              <a:t> görüntülenir.</a:t>
            </a:r>
            <a:endParaRPr lang="tr-TR" sz="1800" dirty="0"/>
          </a:p>
        </p:txBody>
      </p:sp>
      <p:pic>
        <p:nvPicPr>
          <p:cNvPr id="2" name="Resim 1"/>
          <p:cNvPicPr>
            <a:picLocks noChangeAspect="1"/>
          </p:cNvPicPr>
          <p:nvPr/>
        </p:nvPicPr>
        <p:blipFill>
          <a:blip r:embed="rId4"/>
          <a:stretch>
            <a:fillRect/>
          </a:stretch>
        </p:blipFill>
        <p:spPr>
          <a:xfrm>
            <a:off x="1187624" y="1441645"/>
            <a:ext cx="7550683" cy="5334272"/>
          </a:xfrm>
          <a:prstGeom prst="rect">
            <a:avLst/>
          </a:prstGeom>
        </p:spPr>
      </p:pic>
    </p:spTree>
    <p:extLst>
      <p:ext uri="{BB962C8B-B14F-4D97-AF65-F5344CB8AC3E}">
        <p14:creationId xmlns:p14="http://schemas.microsoft.com/office/powerpoint/2010/main" val="4018156271"/>
      </p:ext>
    </p:extLst>
  </p:cSld>
  <p:clrMapOvr>
    <a:masterClrMapping/>
  </p:clrMapOvr>
  <p:transition spd="med">
    <p:wheel spokes="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AVD (ANDROID VIRTUAL DEVICE) MANAGER </a:t>
            </a:r>
            <a:endParaRPr lang="tr-TR" sz="2000" b="1" dirty="0">
              <a:solidFill>
                <a:srgbClr val="0070C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870276" y="946551"/>
            <a:ext cx="8094211" cy="369332"/>
          </a:xfrm>
          <a:prstGeom prst="rect">
            <a:avLst/>
          </a:prstGeom>
          <a:noFill/>
        </p:spPr>
        <p:txBody>
          <a:bodyPr wrap="square" rtlCol="0">
            <a:spAutoFit/>
          </a:bodyPr>
          <a:lstStyle/>
          <a:p>
            <a:r>
              <a:rPr lang="tr-TR" sz="1800" dirty="0" smtClean="0"/>
              <a:t>Açılan pencerede uygun bir </a:t>
            </a:r>
            <a:r>
              <a:rPr lang="tr-TR" sz="1800" dirty="0" err="1" smtClean="0"/>
              <a:t>device</a:t>
            </a:r>
            <a:r>
              <a:rPr lang="tr-TR" sz="1800" dirty="0" smtClean="0"/>
              <a:t> seçilerek kurulumu yapılır.</a:t>
            </a:r>
            <a:endParaRPr lang="tr-TR" sz="1800" dirty="0"/>
          </a:p>
        </p:txBody>
      </p:sp>
      <p:pic>
        <p:nvPicPr>
          <p:cNvPr id="2" name="Resim 1"/>
          <p:cNvPicPr>
            <a:picLocks noChangeAspect="1"/>
          </p:cNvPicPr>
          <p:nvPr/>
        </p:nvPicPr>
        <p:blipFill>
          <a:blip r:embed="rId4"/>
          <a:stretch>
            <a:fillRect/>
          </a:stretch>
        </p:blipFill>
        <p:spPr>
          <a:xfrm>
            <a:off x="874190" y="1484784"/>
            <a:ext cx="8171543" cy="5356259"/>
          </a:xfrm>
          <a:prstGeom prst="rect">
            <a:avLst/>
          </a:prstGeom>
        </p:spPr>
      </p:pic>
    </p:spTree>
    <p:extLst>
      <p:ext uri="{BB962C8B-B14F-4D97-AF65-F5344CB8AC3E}">
        <p14:creationId xmlns:p14="http://schemas.microsoft.com/office/powerpoint/2010/main" val="500525299"/>
      </p:ext>
    </p:extLst>
  </p:cSld>
  <p:clrMapOvr>
    <a:masterClrMapping/>
  </p:clrMapOvr>
  <p:transition spd="med">
    <p:wheel spokes="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2- GENYMOTION </a:t>
            </a:r>
            <a:r>
              <a:rPr lang="tr-TR" sz="2000" b="1" dirty="0">
                <a:solidFill>
                  <a:srgbClr val="0070C0"/>
                </a:solidFill>
                <a:effectLst>
                  <a:outerShdw blurRad="38100" dist="38100" dir="2700000" algn="tl">
                    <a:srgbClr val="000000">
                      <a:alpha val="43137"/>
                    </a:srgbClr>
                  </a:outerShdw>
                </a:effectLst>
                <a:latin typeface="Lucida Fax" pitchFamily="18" charset="0"/>
              </a:rPr>
              <a:t>KURULUMU</a:t>
            </a:r>
          </a:p>
        </p:txBody>
      </p:sp>
      <p:sp>
        <p:nvSpPr>
          <p:cNvPr id="8" name="Metin kutusu 7"/>
          <p:cNvSpPr txBox="1"/>
          <p:nvPr/>
        </p:nvSpPr>
        <p:spPr>
          <a:xfrm>
            <a:off x="870276" y="946551"/>
            <a:ext cx="8094211" cy="1200329"/>
          </a:xfrm>
          <a:prstGeom prst="rect">
            <a:avLst/>
          </a:prstGeom>
          <a:noFill/>
        </p:spPr>
        <p:txBody>
          <a:bodyPr wrap="square" rtlCol="0">
            <a:spAutoFit/>
          </a:bodyPr>
          <a:lstStyle/>
          <a:p>
            <a:pPr algn="just"/>
            <a:r>
              <a:rPr lang="tr-TR" sz="1800" dirty="0" err="1" smtClean="0"/>
              <a:t>Android</a:t>
            </a:r>
            <a:r>
              <a:rPr lang="tr-TR" sz="1800" dirty="0" smtClean="0"/>
              <a:t> </a:t>
            </a:r>
            <a:r>
              <a:rPr lang="tr-TR" sz="1800" dirty="0" err="1" smtClean="0"/>
              <a:t>Studio’daki</a:t>
            </a:r>
            <a:r>
              <a:rPr lang="tr-TR" sz="1800" dirty="0" smtClean="0"/>
              <a:t> Virtual Device </a:t>
            </a:r>
            <a:r>
              <a:rPr lang="tr-TR" sz="1800" dirty="0" err="1" smtClean="0"/>
              <a:t>Emulatoru</a:t>
            </a:r>
            <a:r>
              <a:rPr lang="tr-TR" sz="1800" dirty="0" smtClean="0"/>
              <a:t> yerine daha performanslı çalışan </a:t>
            </a:r>
            <a:r>
              <a:rPr lang="tr-TR" sz="1800" dirty="0" err="1" smtClean="0">
                <a:solidFill>
                  <a:srgbClr val="0070C0"/>
                </a:solidFill>
                <a:effectLst>
                  <a:outerShdw blurRad="38100" dist="38100" dir="2700000" algn="tl">
                    <a:srgbClr val="000000">
                      <a:alpha val="43137"/>
                    </a:srgbClr>
                  </a:outerShdw>
                </a:effectLst>
              </a:rPr>
              <a:t>Genymotion</a:t>
            </a:r>
            <a:r>
              <a:rPr lang="tr-TR" sz="1800" dirty="0" smtClean="0"/>
              <a:t> kullanılabilir. </a:t>
            </a:r>
          </a:p>
          <a:p>
            <a:pPr algn="just"/>
            <a:r>
              <a:rPr lang="tr-TR" sz="1800" dirty="0" err="1" smtClean="0"/>
              <a:t>Genymotion</a:t>
            </a:r>
            <a:r>
              <a:rPr lang="tr-TR" sz="1800" dirty="0"/>
              <a:t> 3.0.4 İndirmek için </a:t>
            </a:r>
            <a:r>
              <a:rPr lang="tr-TR" sz="1800" dirty="0" smtClean="0"/>
              <a:t>üye olunur ve aşağıdaki linki kullanabilirsiniz.</a:t>
            </a:r>
          </a:p>
          <a:p>
            <a:r>
              <a:rPr lang="tr-TR" sz="1800" dirty="0"/>
              <a:t>https://www.genymotion.com/fun-zone/</a:t>
            </a:r>
          </a:p>
        </p:txBody>
      </p:sp>
      <p:pic>
        <p:nvPicPr>
          <p:cNvPr id="3" name="Resim 2"/>
          <p:cNvPicPr>
            <a:picLocks noChangeAspect="1"/>
          </p:cNvPicPr>
          <p:nvPr/>
        </p:nvPicPr>
        <p:blipFill>
          <a:blip r:embed="rId4"/>
          <a:stretch>
            <a:fillRect/>
          </a:stretch>
        </p:blipFill>
        <p:spPr>
          <a:xfrm>
            <a:off x="1" y="2190058"/>
            <a:ext cx="9144000" cy="4677669"/>
          </a:xfrm>
          <a:prstGeom prst="rect">
            <a:avLst/>
          </a:prstGeom>
        </p:spPr>
      </p:pic>
    </p:spTree>
    <p:extLst>
      <p:ext uri="{BB962C8B-B14F-4D97-AF65-F5344CB8AC3E}">
        <p14:creationId xmlns:p14="http://schemas.microsoft.com/office/powerpoint/2010/main" val="292512342"/>
      </p:ext>
    </p:extLst>
  </p:cSld>
  <p:clrMapOvr>
    <a:masterClrMapping/>
  </p:clrMapOvr>
  <p:transition spd="med">
    <p:wheel spokes="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smtClean="0">
                <a:solidFill>
                  <a:srgbClr val="0070C0"/>
                </a:solidFill>
                <a:effectLst>
                  <a:outerShdw blurRad="38100" dist="38100" dir="2700000" algn="tl">
                    <a:srgbClr val="000000">
                      <a:alpha val="43137"/>
                    </a:srgbClr>
                  </a:outerShdw>
                </a:effectLst>
                <a:latin typeface="Lucida Fax" pitchFamily="18" charset="0"/>
              </a:rPr>
              <a:t>GENYMOTION </a:t>
            </a:r>
            <a:r>
              <a:rPr lang="tr-TR" sz="2000" b="1" dirty="0">
                <a:solidFill>
                  <a:srgbClr val="0070C0"/>
                </a:solidFill>
                <a:effectLst>
                  <a:outerShdw blurRad="38100" dist="38100" dir="2700000" algn="tl">
                    <a:srgbClr val="000000">
                      <a:alpha val="43137"/>
                    </a:srgbClr>
                  </a:outerShdw>
                </a:effectLst>
                <a:latin typeface="Lucida Fax" pitchFamily="18" charset="0"/>
              </a:rPr>
              <a:t>KURULUMU</a:t>
            </a:r>
          </a:p>
        </p:txBody>
      </p:sp>
      <p:sp>
        <p:nvSpPr>
          <p:cNvPr id="8" name="Metin kutusu 7"/>
          <p:cNvSpPr txBox="1"/>
          <p:nvPr/>
        </p:nvSpPr>
        <p:spPr>
          <a:xfrm>
            <a:off x="870276" y="946551"/>
            <a:ext cx="8094211" cy="1200329"/>
          </a:xfrm>
          <a:prstGeom prst="rect">
            <a:avLst/>
          </a:prstGeom>
          <a:noFill/>
        </p:spPr>
        <p:txBody>
          <a:bodyPr wrap="square" rtlCol="0">
            <a:spAutoFit/>
          </a:bodyPr>
          <a:lstStyle/>
          <a:p>
            <a:pPr algn="just"/>
            <a:r>
              <a:rPr lang="tr-TR" sz="1800" dirty="0" err="1" smtClean="0">
                <a:solidFill>
                  <a:srgbClr val="0070C0"/>
                </a:solidFill>
                <a:effectLst>
                  <a:outerShdw blurRad="38100" dist="38100" dir="2700000" algn="tl">
                    <a:srgbClr val="000000">
                      <a:alpha val="43137"/>
                    </a:srgbClr>
                  </a:outerShdw>
                </a:effectLst>
              </a:rPr>
              <a:t>Genymotion</a:t>
            </a:r>
            <a:r>
              <a:rPr lang="tr-TR" sz="1800" dirty="0" smtClean="0"/>
              <a:t> iki şekilde indirilebilir. </a:t>
            </a:r>
            <a:r>
              <a:rPr lang="tr-TR" sz="1800" dirty="0" err="1" smtClean="0">
                <a:solidFill>
                  <a:srgbClr val="0070C0"/>
                </a:solidFill>
                <a:effectLst>
                  <a:outerShdw blurRad="38100" dist="38100" dir="2700000" algn="tl">
                    <a:srgbClr val="000000">
                      <a:alpha val="43137"/>
                    </a:srgbClr>
                  </a:outerShdw>
                </a:effectLst>
              </a:rPr>
              <a:t>VirtualBox</a:t>
            </a:r>
            <a:r>
              <a:rPr lang="tr-TR" sz="1800" dirty="0" smtClean="0"/>
              <a:t> ile beraber veya ayrı ayrı. Özellikle </a:t>
            </a:r>
            <a:r>
              <a:rPr lang="tr-TR" sz="1800" b="1" dirty="0" smtClean="0"/>
              <a:t>Windows 10 </a:t>
            </a:r>
            <a:r>
              <a:rPr lang="tr-TR" sz="1800" dirty="0" smtClean="0"/>
              <a:t>kullanıcılarının kurulum hatası ve çalışma problemi yaşamamaları için ayrı ayrı kurulum tavsiye edilmektedir. Kurulum aşamaları için;  </a:t>
            </a:r>
          </a:p>
          <a:p>
            <a:pPr algn="just"/>
            <a:r>
              <a:rPr lang="tr-TR" sz="1800" dirty="0"/>
              <a:t>https://www.youtube.com/watch?v=8jEw4hfYQas </a:t>
            </a:r>
          </a:p>
        </p:txBody>
      </p:sp>
      <p:pic>
        <p:nvPicPr>
          <p:cNvPr id="2" name="Resim 1"/>
          <p:cNvPicPr>
            <a:picLocks noChangeAspect="1"/>
          </p:cNvPicPr>
          <p:nvPr/>
        </p:nvPicPr>
        <p:blipFill>
          <a:blip r:embed="rId4"/>
          <a:stretch>
            <a:fillRect/>
          </a:stretch>
        </p:blipFill>
        <p:spPr>
          <a:xfrm>
            <a:off x="1073308" y="2146880"/>
            <a:ext cx="7804882" cy="4661015"/>
          </a:xfrm>
          <a:prstGeom prst="rect">
            <a:avLst/>
          </a:prstGeom>
        </p:spPr>
      </p:pic>
    </p:spTree>
    <p:extLst>
      <p:ext uri="{BB962C8B-B14F-4D97-AF65-F5344CB8AC3E}">
        <p14:creationId xmlns:p14="http://schemas.microsoft.com/office/powerpoint/2010/main" val="2714925809"/>
      </p:ext>
    </p:extLst>
  </p:cSld>
  <p:clrMapOvr>
    <a:masterClrMapping/>
  </p:clrMapOvr>
  <p:transition spd="med">
    <p:wheel spokes="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1929049" y="1906064"/>
            <a:ext cx="5976664" cy="5752218"/>
          </a:xfrm>
          <a:prstGeom prst="rect">
            <a:avLst/>
          </a:prstGeom>
        </p:spPr>
      </p:pic>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err="1">
                <a:solidFill>
                  <a:srgbClr val="0070C0"/>
                </a:solidFill>
                <a:effectLst>
                  <a:outerShdw blurRad="38100" dist="38100" dir="2700000" algn="tl">
                    <a:srgbClr val="000000">
                      <a:alpha val="43137"/>
                    </a:srgbClr>
                  </a:outerShdw>
                </a:effectLst>
                <a:latin typeface="Lucida Fax" pitchFamily="18" charset="0"/>
              </a:rPr>
              <a:t>VirtualBox</a:t>
            </a:r>
            <a:r>
              <a:rPr lang="tr-TR" sz="2000" b="1" dirty="0" smtClean="0">
                <a:solidFill>
                  <a:srgbClr val="0070C0"/>
                </a:solidFill>
                <a:effectLst>
                  <a:outerShdw blurRad="38100" dist="38100" dir="2700000" algn="tl">
                    <a:srgbClr val="000000">
                      <a:alpha val="43137"/>
                    </a:srgbClr>
                  </a:outerShdw>
                </a:effectLst>
                <a:latin typeface="Lucida Fax" pitchFamily="18" charset="0"/>
              </a:rPr>
              <a:t> </a:t>
            </a:r>
            <a:r>
              <a:rPr lang="tr-TR" sz="2000" b="1" dirty="0">
                <a:solidFill>
                  <a:srgbClr val="0070C0"/>
                </a:solidFill>
                <a:effectLst>
                  <a:outerShdw blurRad="38100" dist="38100" dir="2700000" algn="tl">
                    <a:srgbClr val="000000">
                      <a:alpha val="43137"/>
                    </a:srgbClr>
                  </a:outerShdw>
                </a:effectLst>
                <a:latin typeface="Lucida Fax" pitchFamily="18" charset="0"/>
              </a:rPr>
              <a:t>KURULUMU</a:t>
            </a:r>
          </a:p>
        </p:txBody>
      </p:sp>
      <p:sp>
        <p:nvSpPr>
          <p:cNvPr id="8" name="Metin kutusu 7"/>
          <p:cNvSpPr txBox="1"/>
          <p:nvPr/>
        </p:nvSpPr>
        <p:spPr>
          <a:xfrm>
            <a:off x="870276" y="946551"/>
            <a:ext cx="8094211" cy="923330"/>
          </a:xfrm>
          <a:prstGeom prst="rect">
            <a:avLst/>
          </a:prstGeom>
          <a:noFill/>
        </p:spPr>
        <p:txBody>
          <a:bodyPr wrap="square" rtlCol="0">
            <a:spAutoFit/>
          </a:bodyPr>
          <a:lstStyle/>
          <a:p>
            <a:pPr algn="just"/>
            <a:r>
              <a:rPr lang="tr-TR" sz="1800" dirty="0" err="1" smtClean="0">
                <a:solidFill>
                  <a:srgbClr val="0070C0"/>
                </a:solidFill>
                <a:effectLst>
                  <a:outerShdw blurRad="38100" dist="38100" dir="2700000" algn="tl">
                    <a:srgbClr val="000000">
                      <a:alpha val="43137"/>
                    </a:srgbClr>
                  </a:outerShdw>
                </a:effectLst>
              </a:rPr>
              <a:t>VirtualBox</a:t>
            </a:r>
            <a:r>
              <a:rPr lang="tr-TR" sz="1800" dirty="0" smtClean="0"/>
              <a:t> kurulumu önce yapılır. Bunun için ilkönce web üzerinden indirilip kurulur. Ardından </a:t>
            </a:r>
            <a:r>
              <a:rPr lang="tr-TR" sz="1800" dirty="0" err="1">
                <a:solidFill>
                  <a:srgbClr val="0070C0"/>
                </a:solidFill>
                <a:effectLst>
                  <a:outerShdw blurRad="38100" dist="38100" dir="2700000" algn="tl">
                    <a:srgbClr val="000000">
                      <a:alpha val="43137"/>
                    </a:srgbClr>
                  </a:outerShdw>
                </a:effectLst>
              </a:rPr>
              <a:t>Genymotion</a:t>
            </a:r>
            <a:r>
              <a:rPr lang="tr-TR" sz="1800" dirty="0">
                <a:solidFill>
                  <a:srgbClr val="0070C0"/>
                </a:solidFill>
                <a:effectLst>
                  <a:outerShdw blurRad="38100" dist="38100" dir="2700000" algn="tl">
                    <a:srgbClr val="000000">
                      <a:alpha val="43137"/>
                    </a:srgbClr>
                  </a:outerShdw>
                </a:effectLst>
              </a:rPr>
              <a:t> </a:t>
            </a:r>
            <a:r>
              <a:rPr lang="tr-TR" sz="1800" dirty="0" smtClean="0">
                <a:solidFill>
                  <a:srgbClr val="0070C0"/>
                </a:solidFill>
                <a:effectLst>
                  <a:outerShdw blurRad="38100" dist="38100" dir="2700000" algn="tl">
                    <a:srgbClr val="000000">
                      <a:alpha val="43137"/>
                    </a:srgbClr>
                  </a:outerShdw>
                </a:effectLst>
              </a:rPr>
              <a:t> </a:t>
            </a:r>
            <a:r>
              <a:rPr lang="tr-TR" sz="1800" dirty="0" smtClean="0"/>
              <a:t>kurulur. </a:t>
            </a:r>
          </a:p>
          <a:p>
            <a:pPr algn="just"/>
            <a:r>
              <a:rPr lang="tr-TR" sz="1800" dirty="0"/>
              <a:t>https://www.virtualbox.org/wiki/Downloads</a:t>
            </a:r>
          </a:p>
        </p:txBody>
      </p:sp>
      <p:sp>
        <p:nvSpPr>
          <p:cNvPr id="5" name="Sol Ok 4"/>
          <p:cNvSpPr/>
          <p:nvPr/>
        </p:nvSpPr>
        <p:spPr bwMode="auto">
          <a:xfrm>
            <a:off x="4716016" y="5406312"/>
            <a:ext cx="734739" cy="216024"/>
          </a:xfrm>
          <a:prstGeom prst="leftArrow">
            <a:avLst/>
          </a:prstGeom>
          <a:solidFill>
            <a:schemeClr val="accent1"/>
          </a:solidFill>
          <a:ln w="254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pitchFamily="18" charset="0"/>
            </a:endParaRPr>
          </a:p>
        </p:txBody>
      </p:sp>
    </p:spTree>
    <p:extLst>
      <p:ext uri="{BB962C8B-B14F-4D97-AF65-F5344CB8AC3E}">
        <p14:creationId xmlns:p14="http://schemas.microsoft.com/office/powerpoint/2010/main" val="3849776882"/>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a:solidFill>
                  <a:srgbClr val="0070C0"/>
                </a:solidFill>
                <a:effectLst>
                  <a:outerShdw blurRad="38100" dist="38100" dir="2700000" algn="tl">
                    <a:srgbClr val="000000">
                      <a:alpha val="43137"/>
                    </a:srgbClr>
                  </a:outerShdw>
                </a:effectLst>
                <a:latin typeface="Lucida Fax" pitchFamily="18" charset="0"/>
              </a:rPr>
              <a:t>GENYMOTION KURULUMU</a:t>
            </a:r>
          </a:p>
        </p:txBody>
      </p:sp>
      <p:sp>
        <p:nvSpPr>
          <p:cNvPr id="8" name="Metin kutusu 7"/>
          <p:cNvSpPr txBox="1"/>
          <p:nvPr/>
        </p:nvSpPr>
        <p:spPr>
          <a:xfrm>
            <a:off x="870276" y="946551"/>
            <a:ext cx="8094211" cy="646331"/>
          </a:xfrm>
          <a:prstGeom prst="rect">
            <a:avLst/>
          </a:prstGeom>
          <a:noFill/>
        </p:spPr>
        <p:txBody>
          <a:bodyPr wrap="square" rtlCol="0">
            <a:spAutoFit/>
          </a:bodyPr>
          <a:lstStyle/>
          <a:p>
            <a:pPr algn="just"/>
            <a:r>
              <a:rPr lang="tr-TR" sz="1800" dirty="0" err="1" smtClean="0"/>
              <a:t>Genymotion</a:t>
            </a:r>
            <a:r>
              <a:rPr lang="tr-TR" sz="1800" dirty="0" smtClean="0"/>
              <a:t> </a:t>
            </a:r>
            <a:r>
              <a:rPr lang="tr-TR" sz="1800" dirty="0" err="1" smtClean="0"/>
              <a:t>Android</a:t>
            </a:r>
            <a:r>
              <a:rPr lang="tr-TR" sz="1800" dirty="0" smtClean="0"/>
              <a:t> </a:t>
            </a:r>
            <a:r>
              <a:rPr lang="tr-TR" sz="1800" dirty="0" err="1" smtClean="0"/>
              <a:t>Studio</a:t>
            </a:r>
            <a:r>
              <a:rPr lang="tr-TR" sz="1800" dirty="0" smtClean="0"/>
              <a:t> içine bir eklenti olarak eklenebilir. Bunu için, </a:t>
            </a:r>
            <a:r>
              <a:rPr lang="tr-TR" sz="1800" b="1" dirty="0" smtClean="0"/>
              <a:t>File-</a:t>
            </a:r>
            <a:r>
              <a:rPr lang="tr-TR" sz="1800" b="1" dirty="0" err="1" smtClean="0"/>
              <a:t>Settings</a:t>
            </a:r>
            <a:r>
              <a:rPr lang="tr-TR" sz="1800" b="1" dirty="0" smtClean="0"/>
              <a:t>-</a:t>
            </a:r>
            <a:r>
              <a:rPr lang="tr-TR" sz="1800" b="1" dirty="0" err="1" smtClean="0"/>
              <a:t>Plugins</a:t>
            </a:r>
            <a:r>
              <a:rPr lang="tr-TR" sz="1800" dirty="0" smtClean="0"/>
              <a:t> menü grubunda </a:t>
            </a:r>
            <a:r>
              <a:rPr lang="tr-TR" sz="1800" dirty="0" err="1" smtClean="0"/>
              <a:t>Plugins</a:t>
            </a:r>
            <a:r>
              <a:rPr lang="tr-TR" sz="1800" dirty="0" smtClean="0"/>
              <a:t> sekmesine </a:t>
            </a:r>
            <a:r>
              <a:rPr lang="tr-TR" sz="1800" b="1" dirty="0" err="1" smtClean="0"/>
              <a:t>Genymotion</a:t>
            </a:r>
            <a:r>
              <a:rPr lang="tr-TR" sz="1800" dirty="0" smtClean="0"/>
              <a:t> yazılıp kurulur.</a:t>
            </a:r>
            <a:endParaRPr lang="tr-TR" sz="1800" dirty="0"/>
          </a:p>
        </p:txBody>
      </p:sp>
      <p:pic>
        <p:nvPicPr>
          <p:cNvPr id="2" name="Resim 1"/>
          <p:cNvPicPr>
            <a:picLocks noChangeAspect="1"/>
          </p:cNvPicPr>
          <p:nvPr/>
        </p:nvPicPr>
        <p:blipFill>
          <a:blip r:embed="rId4"/>
          <a:stretch>
            <a:fillRect/>
          </a:stretch>
        </p:blipFill>
        <p:spPr>
          <a:xfrm>
            <a:off x="971600" y="1844824"/>
            <a:ext cx="7920879" cy="4768334"/>
          </a:xfrm>
          <a:prstGeom prst="rect">
            <a:avLst/>
          </a:prstGeom>
        </p:spPr>
      </p:pic>
    </p:spTree>
    <p:extLst>
      <p:ext uri="{BB962C8B-B14F-4D97-AF65-F5344CB8AC3E}">
        <p14:creationId xmlns:p14="http://schemas.microsoft.com/office/powerpoint/2010/main" val="2185790321"/>
      </p:ext>
    </p:extLst>
  </p:cSld>
  <p:clrMapOvr>
    <a:masterClrMapping/>
  </p:clrMapOvr>
  <p:transition spd="med">
    <p:wheel spokes="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a:solidFill>
                  <a:srgbClr val="0070C0"/>
                </a:solidFill>
                <a:effectLst>
                  <a:outerShdw blurRad="38100" dist="38100" dir="2700000" algn="tl">
                    <a:srgbClr val="000000">
                      <a:alpha val="43137"/>
                    </a:srgbClr>
                  </a:outerShdw>
                </a:effectLst>
                <a:latin typeface="Lucida Fax" pitchFamily="18" charset="0"/>
              </a:rPr>
              <a:t>GENYMOTION </a:t>
            </a:r>
            <a:r>
              <a:rPr lang="tr-TR" sz="2000" b="1" dirty="0" smtClean="0">
                <a:solidFill>
                  <a:srgbClr val="0070C0"/>
                </a:solidFill>
                <a:effectLst>
                  <a:outerShdw blurRad="38100" dist="38100" dir="2700000" algn="tl">
                    <a:srgbClr val="000000">
                      <a:alpha val="43137"/>
                    </a:srgbClr>
                  </a:outerShdw>
                </a:effectLst>
                <a:latin typeface="Lucida Fax" pitchFamily="18" charset="0"/>
              </a:rPr>
              <a:t>EKLENTİSİ</a:t>
            </a:r>
            <a:endParaRPr lang="tr-TR" sz="2000" b="1" dirty="0">
              <a:solidFill>
                <a:srgbClr val="0070C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870276" y="1207439"/>
            <a:ext cx="8094211" cy="646331"/>
          </a:xfrm>
          <a:prstGeom prst="rect">
            <a:avLst/>
          </a:prstGeom>
          <a:noFill/>
        </p:spPr>
        <p:txBody>
          <a:bodyPr wrap="square" rtlCol="0">
            <a:spAutoFit/>
          </a:bodyPr>
          <a:lstStyle/>
          <a:p>
            <a:pPr algn="just"/>
            <a:r>
              <a:rPr lang="tr-TR" sz="1800" dirty="0" err="1" smtClean="0"/>
              <a:t>Genymotion</a:t>
            </a:r>
            <a:r>
              <a:rPr lang="tr-TR" sz="1800" dirty="0" smtClean="0"/>
              <a:t> bir eklenti olarak kurulduktan sonra</a:t>
            </a:r>
            <a:r>
              <a:rPr lang="tr-TR" sz="1800" dirty="0"/>
              <a:t>, </a:t>
            </a:r>
            <a:r>
              <a:rPr lang="tr-TR" sz="1800" dirty="0" err="1"/>
              <a:t>Genymotion</a:t>
            </a:r>
            <a:r>
              <a:rPr lang="tr-TR" sz="1800" dirty="0"/>
              <a:t> </a:t>
            </a:r>
            <a:r>
              <a:rPr lang="tr-TR" sz="1800" dirty="0" smtClean="0"/>
              <a:t>simgesine tıklanır ve artık</a:t>
            </a:r>
            <a:r>
              <a:rPr lang="tr-TR" sz="1800" dirty="0"/>
              <a:t> </a:t>
            </a:r>
            <a:r>
              <a:rPr lang="tr-TR" sz="1800" dirty="0" err="1"/>
              <a:t>Android</a:t>
            </a:r>
            <a:r>
              <a:rPr lang="tr-TR" sz="1800" dirty="0"/>
              <a:t> </a:t>
            </a:r>
            <a:r>
              <a:rPr lang="tr-TR" sz="1800" dirty="0" err="1" smtClean="0"/>
              <a:t>Studio</a:t>
            </a:r>
            <a:r>
              <a:rPr lang="tr-TR" sz="1800" dirty="0" smtClean="0"/>
              <a:t> içinden direk çalıştırılabilir. </a:t>
            </a:r>
            <a:endParaRPr lang="tr-TR" sz="1800" dirty="0"/>
          </a:p>
        </p:txBody>
      </p:sp>
      <p:pic>
        <p:nvPicPr>
          <p:cNvPr id="3" name="Resim 2"/>
          <p:cNvPicPr>
            <a:picLocks noChangeAspect="1"/>
          </p:cNvPicPr>
          <p:nvPr/>
        </p:nvPicPr>
        <p:blipFill>
          <a:blip r:embed="rId4"/>
          <a:stretch>
            <a:fillRect/>
          </a:stretch>
        </p:blipFill>
        <p:spPr>
          <a:xfrm>
            <a:off x="892330" y="2924944"/>
            <a:ext cx="8020050" cy="1152525"/>
          </a:xfrm>
          <a:prstGeom prst="rect">
            <a:avLst/>
          </a:prstGeom>
        </p:spPr>
      </p:pic>
      <p:sp>
        <p:nvSpPr>
          <p:cNvPr id="5" name="Aşağı Ok 4"/>
          <p:cNvSpPr/>
          <p:nvPr/>
        </p:nvSpPr>
        <p:spPr bwMode="auto">
          <a:xfrm>
            <a:off x="7941350" y="1984274"/>
            <a:ext cx="398434" cy="1358894"/>
          </a:xfrm>
          <a:prstGeom prst="downArrow">
            <a:avLst/>
          </a:prstGeom>
          <a:solidFill>
            <a:srgbClr val="C00000"/>
          </a:solidFill>
          <a:ln w="25400"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pitchFamily="18" charset="0"/>
            </a:endParaRPr>
          </a:p>
        </p:txBody>
      </p:sp>
    </p:spTree>
    <p:extLst>
      <p:ext uri="{BB962C8B-B14F-4D97-AF65-F5344CB8AC3E}">
        <p14:creationId xmlns:p14="http://schemas.microsoft.com/office/powerpoint/2010/main" val="3645773959"/>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895028" y="116632"/>
            <a:ext cx="6726059" cy="769441"/>
          </a:xfrm>
          <a:prstGeom prst="rect">
            <a:avLst/>
          </a:prstGeom>
        </p:spPr>
        <p:txBody>
          <a:bodyPr wrap="square">
            <a:spAutoFit/>
          </a:bodyPr>
          <a:lstStyle/>
          <a:p>
            <a:pPr algn="ctr"/>
            <a:r>
              <a:rPr lang="tr-TR" b="1" dirty="0" smtClean="0">
                <a:solidFill>
                  <a:srgbClr val="0000FF"/>
                </a:solidFill>
                <a:latin typeface="Lucida Fax" pitchFamily="18" charset="0"/>
              </a:rPr>
              <a:t>2020</a:t>
            </a:r>
            <a:r>
              <a:rPr lang="tr-TR" sz="2000" b="1" dirty="0" smtClean="0">
                <a:solidFill>
                  <a:srgbClr val="FF4C00"/>
                </a:solidFill>
                <a:latin typeface="Lucida Fax" pitchFamily="18" charset="0"/>
              </a:rPr>
              <a:t> DÜNYA İNTERNET VE SOSYAL MEDYA KULLANIM İSTATİSTİKLERİ</a:t>
            </a:r>
            <a:endParaRPr lang="tr-TR" sz="2000" b="1" dirty="0">
              <a:solidFill>
                <a:srgbClr val="FF4C00"/>
              </a:solidFill>
              <a:latin typeface="Lucida Fax" pitchFamily="18" charset="0"/>
            </a:endParaRPr>
          </a:p>
        </p:txBody>
      </p:sp>
      <p:pic>
        <p:nvPicPr>
          <p:cNvPr id="2" name="Resim 1"/>
          <p:cNvPicPr>
            <a:picLocks noChangeAspect="1"/>
          </p:cNvPicPr>
          <p:nvPr/>
        </p:nvPicPr>
        <p:blipFill>
          <a:blip r:embed="rId4"/>
          <a:stretch>
            <a:fillRect/>
          </a:stretch>
        </p:blipFill>
        <p:spPr>
          <a:xfrm>
            <a:off x="762001" y="1556792"/>
            <a:ext cx="8382000" cy="4835624"/>
          </a:xfrm>
          <a:prstGeom prst="rect">
            <a:avLst/>
          </a:prstGeom>
        </p:spPr>
      </p:pic>
    </p:spTree>
    <p:extLst>
      <p:ext uri="{BB962C8B-B14F-4D97-AF65-F5344CB8AC3E}">
        <p14:creationId xmlns:p14="http://schemas.microsoft.com/office/powerpoint/2010/main" val="3095128031"/>
      </p:ext>
    </p:extLst>
  </p:cSld>
  <p:clrMapOvr>
    <a:masterClrMapping/>
  </p:clrMapOvr>
  <p:transition spd="med">
    <p:wheel spokes="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pPr lvl="1"/>
            <a:r>
              <a:rPr lang="tr-TR" sz="2000" b="1" dirty="0">
                <a:solidFill>
                  <a:srgbClr val="0070C0"/>
                </a:solidFill>
                <a:effectLst>
                  <a:outerShdw blurRad="38100" dist="38100" dir="2700000" algn="tl">
                    <a:srgbClr val="000000">
                      <a:alpha val="43137"/>
                    </a:srgbClr>
                  </a:outerShdw>
                </a:effectLst>
                <a:latin typeface="Lucida Fax" pitchFamily="18" charset="0"/>
              </a:rPr>
              <a:t>GENYMOTION KURULUMU</a:t>
            </a:r>
          </a:p>
        </p:txBody>
      </p:sp>
      <p:sp>
        <p:nvSpPr>
          <p:cNvPr id="8" name="Metin kutusu 7"/>
          <p:cNvSpPr txBox="1"/>
          <p:nvPr/>
        </p:nvSpPr>
        <p:spPr>
          <a:xfrm>
            <a:off x="870276" y="946551"/>
            <a:ext cx="8094211" cy="646331"/>
          </a:xfrm>
          <a:prstGeom prst="rect">
            <a:avLst/>
          </a:prstGeom>
          <a:noFill/>
        </p:spPr>
        <p:txBody>
          <a:bodyPr wrap="square" rtlCol="0">
            <a:spAutoFit/>
          </a:bodyPr>
          <a:lstStyle/>
          <a:p>
            <a:pPr algn="just"/>
            <a:r>
              <a:rPr lang="tr-TR" sz="1800" dirty="0" err="1" smtClean="0"/>
              <a:t>Genymotion</a:t>
            </a:r>
            <a:r>
              <a:rPr lang="tr-TR" sz="1800" dirty="0" smtClean="0"/>
              <a:t> ilk çalıştırıldığında (bir defaya mahsus) </a:t>
            </a:r>
            <a:r>
              <a:rPr lang="tr-TR" sz="1800" b="1" dirty="0" err="1" smtClean="0"/>
              <a:t>Genymotion’un</a:t>
            </a:r>
            <a:r>
              <a:rPr lang="tr-TR" sz="1800" b="1" dirty="0" smtClean="0"/>
              <a:t> bilgisayarda kurulu olduğu klasör</a:t>
            </a:r>
            <a:r>
              <a:rPr lang="tr-TR" sz="1800" dirty="0" smtClean="0"/>
              <a:t> sisteme tanıtılır. </a:t>
            </a:r>
            <a:endParaRPr lang="tr-TR" sz="1800" dirty="0"/>
          </a:p>
        </p:txBody>
      </p:sp>
      <p:pic>
        <p:nvPicPr>
          <p:cNvPr id="2" name="Resim 1"/>
          <p:cNvPicPr>
            <a:picLocks noChangeAspect="1"/>
          </p:cNvPicPr>
          <p:nvPr/>
        </p:nvPicPr>
        <p:blipFill rotWithShape="1">
          <a:blip r:embed="rId4"/>
          <a:srcRect t="717"/>
          <a:stretch/>
        </p:blipFill>
        <p:spPr>
          <a:xfrm>
            <a:off x="1259632" y="1964457"/>
            <a:ext cx="7518148" cy="4893543"/>
          </a:xfrm>
          <a:prstGeom prst="rect">
            <a:avLst/>
          </a:prstGeom>
        </p:spPr>
      </p:pic>
      <p:cxnSp>
        <p:nvCxnSpPr>
          <p:cNvPr id="6" name="Düz Ok Bağlayıcısı 5"/>
          <p:cNvCxnSpPr/>
          <p:nvPr/>
        </p:nvCxnSpPr>
        <p:spPr bwMode="auto">
          <a:xfrm flipH="1">
            <a:off x="5864232" y="1805912"/>
            <a:ext cx="1224136" cy="432048"/>
          </a:xfrm>
          <a:prstGeom prst="straightConnector1">
            <a:avLst/>
          </a:prstGeom>
          <a:solidFill>
            <a:schemeClr val="accent1"/>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15635373"/>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6311" y="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905894" y="512989"/>
            <a:ext cx="8382000" cy="400110"/>
          </a:xfrm>
          <a:prstGeom prst="rect">
            <a:avLst/>
          </a:prstGeom>
        </p:spPr>
        <p:txBody>
          <a:bodyPr wrap="square">
            <a:spAutoFit/>
          </a:bodyPr>
          <a:lstStyle/>
          <a:p>
            <a:r>
              <a:rPr lang="tr-TR" sz="2000" b="1" dirty="0" smtClean="0">
                <a:solidFill>
                  <a:srgbClr val="0070C0"/>
                </a:solidFill>
                <a:effectLst>
                  <a:outerShdw blurRad="38100" dist="38100" dir="2700000" algn="tl">
                    <a:srgbClr val="000000">
                      <a:alpha val="43137"/>
                    </a:srgbClr>
                  </a:outerShdw>
                </a:effectLst>
                <a:latin typeface="Lucida Fax" pitchFamily="18" charset="0"/>
              </a:rPr>
              <a:t>3- UYGULAMANIN MOBİL CİHAZ ÜZERİNDE ÇALIŞTIRILMASI</a:t>
            </a:r>
            <a:endParaRPr lang="tr-TR" sz="2000" b="1" dirty="0">
              <a:solidFill>
                <a:srgbClr val="0070C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905894" y="1087782"/>
            <a:ext cx="8094211" cy="5016758"/>
          </a:xfrm>
          <a:prstGeom prst="rect">
            <a:avLst/>
          </a:prstGeom>
          <a:noFill/>
        </p:spPr>
        <p:txBody>
          <a:bodyPr wrap="square" rtlCol="0">
            <a:spAutoFit/>
          </a:bodyPr>
          <a:lstStyle/>
          <a:p>
            <a:pPr marL="285750" indent="-285750" algn="just">
              <a:buFont typeface="Wingdings" panose="05000000000000000000" pitchFamily="2" charset="2"/>
              <a:buChar char="ü"/>
            </a:pPr>
            <a:r>
              <a:rPr lang="tr-TR" sz="2000" dirty="0"/>
              <a:t>Uygulamayı </a:t>
            </a:r>
            <a:r>
              <a:rPr lang="tr-TR" sz="2000" dirty="0" err="1"/>
              <a:t>Android</a:t>
            </a:r>
            <a:r>
              <a:rPr lang="tr-TR" sz="2000" dirty="0"/>
              <a:t> yüklü bir (akıllı telefon</a:t>
            </a:r>
            <a:r>
              <a:rPr lang="tr-TR" sz="2000" dirty="0" smtClean="0"/>
              <a:t>) mobil </a:t>
            </a:r>
            <a:r>
              <a:rPr lang="tr-TR" sz="2000" dirty="0"/>
              <a:t>cihazda  çalıştırmak için tek yapmamız gereken, önce cihazınızın </a:t>
            </a:r>
            <a:r>
              <a:rPr lang="tr-TR" sz="2000" dirty="0" err="1" smtClean="0">
                <a:solidFill>
                  <a:srgbClr val="FF0000"/>
                </a:solidFill>
                <a:effectLst>
                  <a:outerShdw blurRad="38100" dist="38100" dir="2700000" algn="tl">
                    <a:srgbClr val="000000">
                      <a:alpha val="43137"/>
                    </a:srgbClr>
                  </a:outerShdw>
                </a:effectLst>
              </a:rPr>
              <a:t>Ayarlar</a:t>
            </a:r>
            <a:r>
              <a:rPr lang="tr-TR" sz="2000" dirty="0" err="1" smtClean="0"/>
              <a:t>'ında</a:t>
            </a:r>
            <a:r>
              <a:rPr lang="tr-TR" sz="2000" dirty="0" smtClean="0"/>
              <a:t> (</a:t>
            </a:r>
            <a:r>
              <a:rPr lang="tr-TR" sz="2000" u="sng" dirty="0" smtClean="0">
                <a:solidFill>
                  <a:srgbClr val="FF0000"/>
                </a:solidFill>
                <a:effectLst>
                  <a:outerShdw blurRad="38100" dist="38100" dir="2700000" algn="tl">
                    <a:srgbClr val="000000">
                      <a:alpha val="43137"/>
                    </a:srgbClr>
                  </a:outerShdw>
                </a:effectLst>
              </a:rPr>
              <a:t>Geliştirici Seçenekleri</a:t>
            </a:r>
            <a:r>
              <a:rPr lang="tr-TR" sz="2000" dirty="0" smtClean="0"/>
              <a:t>) </a:t>
            </a:r>
            <a:r>
              <a:rPr lang="tr-TR" sz="2000" b="1" u="sng" dirty="0" smtClean="0">
                <a:solidFill>
                  <a:srgbClr val="FF0000"/>
                </a:solidFill>
                <a:effectLst>
                  <a:outerShdw blurRad="38100" dist="38100" dir="2700000" algn="tl">
                    <a:srgbClr val="000000">
                      <a:alpha val="43137"/>
                    </a:srgbClr>
                  </a:outerShdw>
                </a:effectLst>
              </a:rPr>
              <a:t>USB hata ayıklama </a:t>
            </a:r>
            <a:r>
              <a:rPr lang="tr-TR" sz="2000" b="1" u="sng" dirty="0" err="1" smtClean="0">
                <a:solidFill>
                  <a:srgbClr val="FF0000"/>
                </a:solidFill>
                <a:effectLst>
                  <a:outerShdw blurRad="38100" dist="38100" dir="2700000" algn="tl">
                    <a:srgbClr val="000000">
                      <a:alpha val="43137"/>
                    </a:srgbClr>
                  </a:outerShdw>
                </a:effectLst>
              </a:rPr>
              <a:t>modunu</a:t>
            </a:r>
            <a:r>
              <a:rPr lang="tr-TR" sz="2000" dirty="0" smtClean="0"/>
              <a:t> aktif yapmanızdır. </a:t>
            </a:r>
          </a:p>
          <a:p>
            <a:pPr marL="285750" indent="-285750" algn="just">
              <a:buFont typeface="Wingdings" panose="05000000000000000000" pitchFamily="2" charset="2"/>
              <a:buChar char="ü"/>
            </a:pPr>
            <a:r>
              <a:rPr lang="tr-TR" sz="2000" dirty="0" smtClean="0"/>
              <a:t>Ardından </a:t>
            </a:r>
            <a:r>
              <a:rPr lang="tr-TR" sz="2000" dirty="0"/>
              <a:t>da cihazı bilgisayara </a:t>
            </a:r>
            <a:r>
              <a:rPr lang="tr-TR" sz="2000" dirty="0">
                <a:solidFill>
                  <a:srgbClr val="FF0000"/>
                </a:solidFill>
                <a:effectLst>
                  <a:outerShdw blurRad="38100" dist="38100" dir="2700000" algn="tl">
                    <a:srgbClr val="000000">
                      <a:alpha val="43137"/>
                    </a:srgbClr>
                  </a:outerShdw>
                </a:effectLst>
              </a:rPr>
              <a:t>USB</a:t>
            </a:r>
            <a:r>
              <a:rPr lang="tr-TR" sz="2000" dirty="0"/>
              <a:t> </a:t>
            </a:r>
            <a:r>
              <a:rPr lang="tr-TR" sz="2000" dirty="0" smtClean="0"/>
              <a:t>portundan </a:t>
            </a:r>
            <a:r>
              <a:rPr lang="tr-TR" sz="2000" dirty="0">
                <a:solidFill>
                  <a:srgbClr val="FF0000"/>
                </a:solidFill>
                <a:effectLst>
                  <a:outerShdw blurRad="38100" dist="38100" dir="2700000" algn="tl">
                    <a:srgbClr val="000000">
                      <a:alpha val="43137"/>
                    </a:srgbClr>
                  </a:outerShdw>
                </a:effectLst>
              </a:rPr>
              <a:t>bağlamanız</a:t>
            </a:r>
            <a:r>
              <a:rPr lang="tr-TR" sz="2000" dirty="0"/>
              <a:t> gerekir. </a:t>
            </a:r>
            <a:endParaRPr lang="tr-TR" sz="2000" dirty="0" smtClean="0"/>
          </a:p>
          <a:p>
            <a:pPr marL="285750" indent="-285750" algn="just">
              <a:buFont typeface="Wingdings" panose="05000000000000000000" pitchFamily="2" charset="2"/>
              <a:buChar char="ü"/>
            </a:pPr>
            <a:r>
              <a:rPr lang="tr-TR" sz="2000" dirty="0" smtClean="0"/>
              <a:t>Eğer </a:t>
            </a:r>
            <a:r>
              <a:rPr lang="tr-TR" sz="2000" dirty="0"/>
              <a:t>bilgisayarımızda cihazla ilgili sürücüler </a:t>
            </a:r>
            <a:r>
              <a:rPr lang="tr-TR" sz="2000" u="sng" dirty="0"/>
              <a:t>doğru şekilde yüklendiyse</a:t>
            </a:r>
            <a:r>
              <a:rPr lang="tr-TR" sz="2000" dirty="0"/>
              <a:t> </a:t>
            </a:r>
            <a:r>
              <a:rPr lang="tr-TR" sz="2000" b="1" dirty="0" smtClean="0"/>
              <a:t>DDMS</a:t>
            </a:r>
            <a:r>
              <a:rPr lang="tr-TR" sz="2000" b="1" dirty="0"/>
              <a:t> (</a:t>
            </a:r>
            <a:r>
              <a:rPr lang="tr-TR" sz="2000" b="1" dirty="0" err="1"/>
              <a:t>Dalvik</a:t>
            </a:r>
            <a:r>
              <a:rPr lang="tr-TR" sz="2000" b="1" dirty="0"/>
              <a:t> </a:t>
            </a:r>
            <a:r>
              <a:rPr lang="tr-TR" sz="2000" b="1" dirty="0" err="1"/>
              <a:t>Debug</a:t>
            </a:r>
            <a:r>
              <a:rPr lang="tr-TR" sz="2000" b="1" dirty="0"/>
              <a:t> </a:t>
            </a:r>
            <a:r>
              <a:rPr lang="tr-TR" sz="2000" b="1" dirty="0" err="1"/>
              <a:t>Monitor</a:t>
            </a:r>
            <a:r>
              <a:rPr lang="tr-TR" sz="2000" b="1" dirty="0"/>
              <a:t> Server)</a:t>
            </a:r>
            <a:r>
              <a:rPr lang="tr-TR" sz="2000" dirty="0" smtClean="0"/>
              <a:t> </a:t>
            </a:r>
            <a:r>
              <a:rPr lang="tr-TR" sz="2000" dirty="0"/>
              <a:t>içerisinde cihazı görebilmemiz gerekir. Eğer cihaz görüntülenemiyorsa, o </a:t>
            </a:r>
            <a:r>
              <a:rPr lang="tr-TR" sz="2000" u="sng" dirty="0"/>
              <a:t>modele ait sürücüleri üretici sayfasından yüklememiz gerekir </a:t>
            </a:r>
            <a:r>
              <a:rPr lang="tr-TR" sz="2000" dirty="0"/>
              <a:t>(Device Drivers). Sürücülerin yüklenmesi bittikten sonra DDMS cihazımızı tanıyacaktır. </a:t>
            </a:r>
            <a:r>
              <a:rPr lang="tr-TR" sz="2000" b="1" dirty="0"/>
              <a:t>ADM</a:t>
            </a:r>
            <a:r>
              <a:rPr lang="tr-TR" sz="2000" dirty="0"/>
              <a:t> içinde </a:t>
            </a:r>
            <a:r>
              <a:rPr lang="tr-TR" sz="2000" dirty="0" err="1"/>
              <a:t>device</a:t>
            </a:r>
            <a:r>
              <a:rPr lang="tr-TR" sz="2000" dirty="0"/>
              <a:t> görünmelidir</a:t>
            </a:r>
            <a:r>
              <a:rPr lang="tr-TR" sz="2000" dirty="0" smtClean="0"/>
              <a:t>.</a:t>
            </a:r>
          </a:p>
          <a:p>
            <a:pPr marL="285750" indent="-285750" algn="just">
              <a:buFont typeface="Wingdings" panose="05000000000000000000" pitchFamily="2" charset="2"/>
              <a:buChar char="ü"/>
            </a:pPr>
            <a:r>
              <a:rPr lang="tr-TR" sz="2000" dirty="0"/>
              <a:t>DDMS ekranına ulaşmak için </a:t>
            </a:r>
            <a:r>
              <a:rPr lang="tr-TR" sz="2000" dirty="0" err="1"/>
              <a:t>Android</a:t>
            </a:r>
            <a:r>
              <a:rPr lang="tr-TR" sz="2000" dirty="0"/>
              <a:t> </a:t>
            </a:r>
            <a:r>
              <a:rPr lang="tr-TR" sz="2000" dirty="0" err="1"/>
              <a:t>Studio</a:t>
            </a:r>
            <a:r>
              <a:rPr lang="tr-TR" sz="2000" dirty="0"/>
              <a:t> içinde araç çubuğundan </a:t>
            </a:r>
            <a:r>
              <a:rPr lang="tr-TR" sz="2000" dirty="0" err="1"/>
              <a:t>Android</a:t>
            </a:r>
            <a:r>
              <a:rPr lang="tr-TR" sz="2000" dirty="0"/>
              <a:t> Device </a:t>
            </a:r>
            <a:r>
              <a:rPr lang="tr-TR" sz="2000" dirty="0" err="1"/>
              <a:t>Monitor'ü</a:t>
            </a:r>
            <a:r>
              <a:rPr lang="tr-TR" sz="2000" dirty="0"/>
              <a:t> (ADM) açmanız gerekir.</a:t>
            </a:r>
            <a:r>
              <a:rPr lang="tr-TR" sz="2000" b="1" i="1" dirty="0"/>
              <a:t> </a:t>
            </a:r>
            <a:r>
              <a:rPr lang="tr-TR" sz="2000" dirty="0"/>
              <a:t>Veya Tools-</a:t>
            </a:r>
            <a:r>
              <a:rPr lang="tr-TR" sz="2000" dirty="0" err="1"/>
              <a:t>Android</a:t>
            </a:r>
            <a:r>
              <a:rPr lang="tr-TR" sz="2000" dirty="0"/>
              <a:t>-</a:t>
            </a:r>
            <a:r>
              <a:rPr lang="tr-TR" sz="2000" dirty="0" err="1"/>
              <a:t>Android</a:t>
            </a:r>
            <a:r>
              <a:rPr lang="tr-TR" sz="2000" dirty="0"/>
              <a:t> Device Monitör tıklayınız</a:t>
            </a:r>
            <a:r>
              <a:rPr lang="tr-TR" sz="2000" dirty="0" smtClean="0"/>
              <a:t>.</a:t>
            </a:r>
          </a:p>
          <a:p>
            <a:pPr marL="285750" indent="-285750" algn="just">
              <a:buFont typeface="Wingdings" panose="05000000000000000000" pitchFamily="2" charset="2"/>
              <a:buChar char="ü"/>
            </a:pPr>
            <a:endParaRPr lang="tr-TR" sz="2000" dirty="0"/>
          </a:p>
          <a:p>
            <a:pPr algn="just"/>
            <a:r>
              <a:rPr lang="tr-TR" sz="2000" b="1" dirty="0" smtClean="0"/>
              <a:t>Not: </a:t>
            </a:r>
            <a:r>
              <a:rPr lang="tr-TR" sz="2000" b="1" dirty="0" err="1" smtClean="0"/>
              <a:t>Android</a:t>
            </a:r>
            <a:r>
              <a:rPr lang="tr-TR" sz="2000" b="1" dirty="0" smtClean="0"/>
              <a:t> 3.0’dan sonra bu eklenti kaldırılmıştır. Yerine </a:t>
            </a:r>
            <a:r>
              <a:rPr lang="en-US" sz="2000" b="1" dirty="0"/>
              <a:t>View &gt; Tool </a:t>
            </a:r>
            <a:r>
              <a:rPr lang="en-US" sz="2000" b="1" dirty="0" smtClean="0"/>
              <a:t>Window</a:t>
            </a:r>
            <a:r>
              <a:rPr lang="tr-TR" sz="2000" b="1" dirty="0" smtClean="0"/>
              <a:t> </a:t>
            </a:r>
            <a:r>
              <a:rPr lang="tr-TR" sz="2000" b="1" dirty="0" err="1" smtClean="0"/>
              <a:t>Bars</a:t>
            </a:r>
            <a:r>
              <a:rPr lang="en-US" sz="2000" b="1" dirty="0" smtClean="0"/>
              <a:t> </a:t>
            </a:r>
            <a:r>
              <a:rPr lang="en-US" sz="2000" b="1" dirty="0"/>
              <a:t>&gt; Device File Explorer </a:t>
            </a:r>
            <a:r>
              <a:rPr lang="tr-TR" sz="2000" b="1" dirty="0" smtClean="0"/>
              <a:t>menü grubu gelmiştir.</a:t>
            </a:r>
            <a:endParaRPr lang="tr-TR" sz="2000" dirty="0" smtClean="0"/>
          </a:p>
        </p:txBody>
      </p:sp>
    </p:spTree>
    <p:extLst>
      <p:ext uri="{BB962C8B-B14F-4D97-AF65-F5344CB8AC3E}">
        <p14:creationId xmlns:p14="http://schemas.microsoft.com/office/powerpoint/2010/main" val="316996792"/>
      </p:ext>
    </p:extLst>
  </p:cSld>
  <p:clrMapOvr>
    <a:masterClrMapping/>
  </p:clrMapOvr>
  <p:transition spd="med">
    <p:wheel spokes="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6311" y="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905894" y="512989"/>
            <a:ext cx="8382000" cy="400110"/>
          </a:xfrm>
          <a:prstGeom prst="rect">
            <a:avLst/>
          </a:prstGeom>
        </p:spPr>
        <p:txBody>
          <a:bodyPr wrap="square">
            <a:spAutoFit/>
          </a:bodyPr>
          <a:lstStyle/>
          <a:p>
            <a:r>
              <a:rPr lang="tr-TR" sz="2000" b="1" dirty="0" smtClean="0">
                <a:solidFill>
                  <a:srgbClr val="0070C0"/>
                </a:solidFill>
                <a:effectLst>
                  <a:outerShdw blurRad="38100" dist="38100" dir="2700000" algn="tl">
                    <a:srgbClr val="000000">
                      <a:alpha val="43137"/>
                    </a:srgbClr>
                  </a:outerShdw>
                </a:effectLst>
                <a:latin typeface="Lucida Fax" pitchFamily="18" charset="0"/>
              </a:rPr>
              <a:t>3- UYGULAMANIN MOBİL CİHAZ ÜZERİNDE ÇALIŞTIRILMASI</a:t>
            </a:r>
            <a:endParaRPr lang="tr-TR" sz="2000" b="1" dirty="0">
              <a:solidFill>
                <a:srgbClr val="0070C0"/>
              </a:solidFill>
              <a:effectLst>
                <a:outerShdw blurRad="38100" dist="38100" dir="2700000" algn="tl">
                  <a:srgbClr val="000000">
                    <a:alpha val="43137"/>
                  </a:srgbClr>
                </a:outerShdw>
              </a:effectLst>
              <a:latin typeface="Lucida Fax" pitchFamily="18" charset="0"/>
            </a:endParaRPr>
          </a:p>
        </p:txBody>
      </p:sp>
      <p:pic>
        <p:nvPicPr>
          <p:cNvPr id="3" name="Resim 2"/>
          <p:cNvPicPr>
            <a:picLocks noChangeAspect="1"/>
          </p:cNvPicPr>
          <p:nvPr/>
        </p:nvPicPr>
        <p:blipFill>
          <a:blip r:embed="rId4"/>
          <a:stretch>
            <a:fillRect/>
          </a:stretch>
        </p:blipFill>
        <p:spPr>
          <a:xfrm>
            <a:off x="2123728" y="1844824"/>
            <a:ext cx="5089376" cy="4280331"/>
          </a:xfrm>
          <a:prstGeom prst="rect">
            <a:avLst/>
          </a:prstGeom>
        </p:spPr>
      </p:pic>
    </p:spTree>
    <p:extLst>
      <p:ext uri="{BB962C8B-B14F-4D97-AF65-F5344CB8AC3E}">
        <p14:creationId xmlns:p14="http://schemas.microsoft.com/office/powerpoint/2010/main" val="76830533"/>
      </p:ext>
    </p:extLst>
  </p:cSld>
  <p:clrMapOvr>
    <a:masterClrMapping/>
  </p:clrMapOvr>
  <p:transition spd="med">
    <p:wheel spokes="1"/>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sim 4"/>
          <p:cNvPicPr>
            <a:picLocks noChangeAspect="1"/>
          </p:cNvPicPr>
          <p:nvPr/>
        </p:nvPicPr>
        <p:blipFill>
          <a:blip r:embed="rId4"/>
          <a:stretch>
            <a:fillRect/>
          </a:stretch>
        </p:blipFill>
        <p:spPr>
          <a:xfrm>
            <a:off x="899592" y="1013484"/>
            <a:ext cx="8135589" cy="5763720"/>
          </a:xfrm>
          <a:prstGeom prst="rect">
            <a:avLst/>
          </a:prstGeom>
        </p:spPr>
      </p:pic>
      <p:sp>
        <p:nvSpPr>
          <p:cNvPr id="10" name="Dikdörtgen 9"/>
          <p:cNvSpPr/>
          <p:nvPr/>
        </p:nvSpPr>
        <p:spPr>
          <a:xfrm>
            <a:off x="1145361" y="249267"/>
            <a:ext cx="6726059" cy="400110"/>
          </a:xfrm>
          <a:prstGeom prst="rect">
            <a:avLst/>
          </a:prstGeom>
        </p:spPr>
        <p:txBody>
          <a:bodyPr wrap="square">
            <a:spAutoFit/>
          </a:bodyPr>
          <a:lstStyle/>
          <a:p>
            <a:r>
              <a:rPr lang="tr-TR" sz="2000" b="1" dirty="0" smtClean="0">
                <a:solidFill>
                  <a:srgbClr val="0070C0"/>
                </a:solidFill>
                <a:effectLst>
                  <a:outerShdw blurRad="38100" dist="38100" dir="2700000" algn="tl">
                    <a:srgbClr val="000000">
                      <a:alpha val="43137"/>
                    </a:srgbClr>
                  </a:outerShdw>
                </a:effectLst>
                <a:latin typeface="Lucida Fax" pitchFamily="18" charset="0"/>
              </a:rPr>
              <a:t>DDMS </a:t>
            </a:r>
            <a:r>
              <a:rPr lang="tr-TR" sz="2000" b="1" dirty="0">
                <a:solidFill>
                  <a:srgbClr val="0070C0"/>
                </a:solidFill>
                <a:effectLst>
                  <a:outerShdw blurRad="38100" dist="38100" dir="2700000" algn="tl">
                    <a:srgbClr val="000000">
                      <a:alpha val="43137"/>
                    </a:srgbClr>
                  </a:outerShdw>
                </a:effectLst>
                <a:latin typeface="Lucida Fax" pitchFamily="18" charset="0"/>
              </a:rPr>
              <a:t>(</a:t>
            </a:r>
            <a:r>
              <a:rPr lang="tr-TR" sz="2000" b="1" dirty="0" err="1">
                <a:solidFill>
                  <a:srgbClr val="0070C0"/>
                </a:solidFill>
                <a:effectLst>
                  <a:outerShdw blurRad="38100" dist="38100" dir="2700000" algn="tl">
                    <a:srgbClr val="000000">
                      <a:alpha val="43137"/>
                    </a:srgbClr>
                  </a:outerShdw>
                </a:effectLst>
                <a:latin typeface="Lucida Fax" pitchFamily="18" charset="0"/>
              </a:rPr>
              <a:t>Dalvik</a:t>
            </a:r>
            <a:r>
              <a:rPr lang="tr-TR" sz="2000" b="1" dirty="0">
                <a:solidFill>
                  <a:srgbClr val="0070C0"/>
                </a:solidFill>
                <a:effectLst>
                  <a:outerShdw blurRad="38100" dist="38100" dir="2700000" algn="tl">
                    <a:srgbClr val="000000">
                      <a:alpha val="43137"/>
                    </a:srgbClr>
                  </a:outerShdw>
                </a:effectLst>
                <a:latin typeface="Lucida Fax" pitchFamily="18" charset="0"/>
              </a:rPr>
              <a:t> </a:t>
            </a:r>
            <a:r>
              <a:rPr lang="tr-TR" sz="2000" b="1" dirty="0" err="1">
                <a:solidFill>
                  <a:srgbClr val="0070C0"/>
                </a:solidFill>
                <a:effectLst>
                  <a:outerShdw blurRad="38100" dist="38100" dir="2700000" algn="tl">
                    <a:srgbClr val="000000">
                      <a:alpha val="43137"/>
                    </a:srgbClr>
                  </a:outerShdw>
                </a:effectLst>
                <a:latin typeface="Lucida Fax" pitchFamily="18" charset="0"/>
              </a:rPr>
              <a:t>Debug</a:t>
            </a:r>
            <a:r>
              <a:rPr lang="tr-TR" sz="2000" b="1" dirty="0">
                <a:solidFill>
                  <a:srgbClr val="0070C0"/>
                </a:solidFill>
                <a:effectLst>
                  <a:outerShdw blurRad="38100" dist="38100" dir="2700000" algn="tl">
                    <a:srgbClr val="000000">
                      <a:alpha val="43137"/>
                    </a:srgbClr>
                  </a:outerShdw>
                </a:effectLst>
                <a:latin typeface="Lucida Fax" pitchFamily="18" charset="0"/>
              </a:rPr>
              <a:t> </a:t>
            </a:r>
            <a:r>
              <a:rPr lang="tr-TR" sz="2000" b="1" dirty="0" err="1">
                <a:solidFill>
                  <a:srgbClr val="0070C0"/>
                </a:solidFill>
                <a:effectLst>
                  <a:outerShdw blurRad="38100" dist="38100" dir="2700000" algn="tl">
                    <a:srgbClr val="000000">
                      <a:alpha val="43137"/>
                    </a:srgbClr>
                  </a:outerShdw>
                </a:effectLst>
                <a:latin typeface="Lucida Fax" pitchFamily="18" charset="0"/>
              </a:rPr>
              <a:t>Monitor</a:t>
            </a:r>
            <a:r>
              <a:rPr lang="tr-TR" sz="2000" b="1" dirty="0">
                <a:solidFill>
                  <a:srgbClr val="0070C0"/>
                </a:solidFill>
                <a:effectLst>
                  <a:outerShdw blurRad="38100" dist="38100" dir="2700000" algn="tl">
                    <a:srgbClr val="000000">
                      <a:alpha val="43137"/>
                    </a:srgbClr>
                  </a:outerShdw>
                </a:effectLst>
                <a:latin typeface="Lucida Fax" pitchFamily="18" charset="0"/>
              </a:rPr>
              <a:t> Server)</a:t>
            </a:r>
          </a:p>
        </p:txBody>
      </p:sp>
    </p:spTree>
    <p:extLst>
      <p:ext uri="{BB962C8B-B14F-4D97-AF65-F5344CB8AC3E}">
        <p14:creationId xmlns:p14="http://schemas.microsoft.com/office/powerpoint/2010/main" val="176387264"/>
      </p:ext>
    </p:extLst>
  </p:cSld>
  <p:clrMapOvr>
    <a:masterClrMapping/>
  </p:clrMapOvr>
  <p:transition spd="med">
    <p:wheel spokes="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5969" y="-48496"/>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746931" y="490765"/>
            <a:ext cx="8382000" cy="400110"/>
          </a:xfrm>
          <a:prstGeom prst="rect">
            <a:avLst/>
          </a:prstGeom>
        </p:spPr>
        <p:txBody>
          <a:bodyPr wrap="square">
            <a:spAutoFit/>
          </a:bodyPr>
          <a:lstStyle/>
          <a:p>
            <a:r>
              <a:rPr lang="tr-TR" sz="2000" b="1" dirty="0" smtClean="0">
                <a:solidFill>
                  <a:srgbClr val="0070C0"/>
                </a:solidFill>
                <a:effectLst>
                  <a:outerShdw blurRad="38100" dist="38100" dir="2700000" algn="tl">
                    <a:srgbClr val="000000">
                      <a:alpha val="43137"/>
                    </a:srgbClr>
                  </a:outerShdw>
                </a:effectLst>
                <a:latin typeface="Lucida Fax" pitchFamily="18" charset="0"/>
              </a:rPr>
              <a:t>UYGULAMANIN MOBİL CİHAZ ÜZERİNDE ÇALIŞTIRILMASI</a:t>
            </a:r>
            <a:endParaRPr lang="tr-TR" sz="2000" b="1" dirty="0">
              <a:solidFill>
                <a:srgbClr val="0070C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1043608" y="1430136"/>
            <a:ext cx="7662164" cy="3662541"/>
          </a:xfrm>
          <a:prstGeom prst="rect">
            <a:avLst/>
          </a:prstGeom>
          <a:noFill/>
        </p:spPr>
        <p:txBody>
          <a:bodyPr wrap="square" rtlCol="0">
            <a:spAutoFit/>
          </a:bodyPr>
          <a:lstStyle/>
          <a:p>
            <a:pPr marL="342900" indent="-342900" algn="just">
              <a:buFont typeface="Wingdings" panose="05000000000000000000" pitchFamily="2" charset="2"/>
              <a:buChar char="ü"/>
            </a:pPr>
            <a:r>
              <a:rPr lang="tr-TR" dirty="0" smtClean="0"/>
              <a:t>Cihaz </a:t>
            </a:r>
            <a:r>
              <a:rPr lang="tr-TR" dirty="0"/>
              <a:t>görüntülendikten sonra tek yapmamız gereken tıpkı sanal makinada olduğu gibi projede </a:t>
            </a:r>
            <a:r>
              <a:rPr lang="tr-TR" b="1" u="sng" dirty="0" smtClean="0"/>
              <a:t>Run..... </a:t>
            </a:r>
            <a:r>
              <a:rPr lang="tr-TR" u="sng" dirty="0"/>
              <a:t>seçeneğini tıklayıp uygulamayı cihazda başlatmaktır. Bu aşamadan sonra </a:t>
            </a:r>
            <a:r>
              <a:rPr lang="tr-TR" b="1" i="1" u="sng" dirty="0"/>
              <a:t>APK</a:t>
            </a:r>
            <a:r>
              <a:rPr lang="tr-TR" u="sng" dirty="0"/>
              <a:t> dosyası hazırlanır ve uygulama cihaza atılır. </a:t>
            </a:r>
            <a:r>
              <a:rPr lang="tr-TR" dirty="0"/>
              <a:t>Cihazın </a:t>
            </a:r>
            <a:r>
              <a:rPr lang="tr-TR" i="1" dirty="0"/>
              <a:t>konsol mesajları (</a:t>
            </a:r>
            <a:r>
              <a:rPr lang="tr-TR" i="1" dirty="0" err="1"/>
              <a:t>log</a:t>
            </a:r>
            <a:r>
              <a:rPr lang="tr-TR" i="1" dirty="0"/>
              <a:t>)</a:t>
            </a:r>
            <a:r>
              <a:rPr lang="tr-TR" dirty="0"/>
              <a:t> aynı sanal makinada olduğu gibi </a:t>
            </a:r>
            <a:r>
              <a:rPr lang="tr-TR" i="1" dirty="0" err="1"/>
              <a:t>LogCat</a:t>
            </a:r>
            <a:r>
              <a:rPr lang="tr-TR" dirty="0"/>
              <a:t> altından görüntülenebilir</a:t>
            </a:r>
            <a:r>
              <a:rPr lang="tr-TR" dirty="0" smtClean="0"/>
              <a:t>.</a:t>
            </a:r>
          </a:p>
          <a:p>
            <a:pPr algn="just"/>
            <a:r>
              <a:rPr lang="tr-TR" b="1" u="sng" dirty="0"/>
              <a:t>NOT:</a:t>
            </a:r>
            <a:r>
              <a:rPr lang="tr-TR" dirty="0"/>
              <a:t> Bu tür işlemler için </a:t>
            </a:r>
            <a:r>
              <a:rPr lang="tr-TR" dirty="0" smtClean="0"/>
              <a:t>ayrıca, bilgisayarınızın </a:t>
            </a:r>
            <a:r>
              <a:rPr lang="tr-TR" dirty="0" err="1"/>
              <a:t>BIOS’unda</a:t>
            </a:r>
            <a:r>
              <a:rPr lang="tr-TR" dirty="0"/>
              <a:t> </a:t>
            </a:r>
            <a:r>
              <a:rPr lang="tr-TR" u="sng" dirty="0"/>
              <a:t>Intel </a:t>
            </a:r>
            <a:r>
              <a:rPr lang="tr-TR" u="sng" dirty="0" err="1"/>
              <a:t>Virtulasition</a:t>
            </a:r>
            <a:r>
              <a:rPr lang="tr-TR" u="sng" dirty="0"/>
              <a:t> </a:t>
            </a:r>
            <a:r>
              <a:rPr lang="tr-TR" u="sng" dirty="0" err="1"/>
              <a:t>Enabled</a:t>
            </a:r>
            <a:r>
              <a:rPr lang="tr-TR" dirty="0"/>
              <a:t> yapılmalıdır.</a:t>
            </a:r>
          </a:p>
          <a:p>
            <a:pPr algn="just"/>
            <a:endParaRPr lang="tr-TR" sz="2000" dirty="0"/>
          </a:p>
          <a:p>
            <a:pPr algn="just"/>
            <a:endParaRPr lang="tr-TR" sz="2000" dirty="0"/>
          </a:p>
        </p:txBody>
      </p:sp>
    </p:spTree>
    <p:extLst>
      <p:ext uri="{BB962C8B-B14F-4D97-AF65-F5344CB8AC3E}">
        <p14:creationId xmlns:p14="http://schemas.microsoft.com/office/powerpoint/2010/main" val="3878212861"/>
      </p:ext>
    </p:extLst>
  </p:cSld>
  <p:clrMapOvr>
    <a:masterClrMapping/>
  </p:clrMapOvr>
  <p:transition spd="med">
    <p:wheel spokes="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smtClean="0">
                <a:solidFill>
                  <a:srgbClr val="0070C0"/>
                </a:solidFill>
                <a:effectLst>
                  <a:outerShdw blurRad="38100" dist="38100" dir="2700000" algn="tl">
                    <a:srgbClr val="000000">
                      <a:alpha val="43137"/>
                    </a:srgbClr>
                  </a:outerShdw>
                </a:effectLst>
                <a:latin typeface="Lucida Fax" pitchFamily="18" charset="0"/>
              </a:rPr>
              <a:t>Uygulamanın </a:t>
            </a:r>
            <a:r>
              <a:rPr lang="tr-TR" sz="2000" b="1" dirty="0">
                <a:solidFill>
                  <a:srgbClr val="0070C0"/>
                </a:solidFill>
                <a:effectLst>
                  <a:outerShdw blurRad="38100" dist="38100" dir="2700000" algn="tl">
                    <a:srgbClr val="000000">
                      <a:alpha val="43137"/>
                    </a:srgbClr>
                  </a:outerShdw>
                </a:effectLst>
                <a:latin typeface="Lucida Fax" pitchFamily="18" charset="0"/>
              </a:rPr>
              <a:t>Cihaz Üzerinde Çalıştırılması</a:t>
            </a:r>
          </a:p>
        </p:txBody>
      </p:sp>
      <p:pic>
        <p:nvPicPr>
          <p:cNvPr id="3" name="Resim 2"/>
          <p:cNvPicPr>
            <a:picLocks noChangeAspect="1"/>
          </p:cNvPicPr>
          <p:nvPr/>
        </p:nvPicPr>
        <p:blipFill>
          <a:blip r:embed="rId4"/>
          <a:stretch>
            <a:fillRect/>
          </a:stretch>
        </p:blipFill>
        <p:spPr>
          <a:xfrm>
            <a:off x="1835696" y="1268760"/>
            <a:ext cx="6336704" cy="5153715"/>
          </a:xfrm>
          <a:prstGeom prst="rect">
            <a:avLst/>
          </a:prstGeom>
        </p:spPr>
      </p:pic>
    </p:spTree>
    <p:extLst>
      <p:ext uri="{BB962C8B-B14F-4D97-AF65-F5344CB8AC3E}">
        <p14:creationId xmlns:p14="http://schemas.microsoft.com/office/powerpoint/2010/main" val="3811537896"/>
      </p:ext>
    </p:extLst>
  </p:cSld>
  <p:clrMapOvr>
    <a:masterClrMapping/>
  </p:clrMapOvr>
  <p:transition spd="med">
    <p:wheel spokes="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693093" y="238665"/>
            <a:ext cx="7338392" cy="707886"/>
          </a:xfrm>
          <a:prstGeom prst="rect">
            <a:avLst/>
          </a:prstGeom>
        </p:spPr>
        <p:txBody>
          <a:bodyPr wrap="square">
            <a:spAutoFit/>
          </a:bodyPr>
          <a:lstStyle/>
          <a:p>
            <a:r>
              <a:rPr lang="tr-TR" sz="2000" b="1" dirty="0" smtClean="0">
                <a:solidFill>
                  <a:srgbClr val="0070C0"/>
                </a:solidFill>
                <a:effectLst>
                  <a:outerShdw blurRad="38100" dist="38100" dir="2700000" algn="tl">
                    <a:srgbClr val="000000">
                      <a:alpha val="43137"/>
                    </a:srgbClr>
                  </a:outerShdw>
                </a:effectLst>
                <a:latin typeface="Lucida Fax" pitchFamily="18" charset="0"/>
              </a:rPr>
              <a:t>4- ANDROİD UYGULAMA PAKETİ (.</a:t>
            </a:r>
            <a:r>
              <a:rPr lang="tr-TR" sz="2000" b="1" dirty="0" err="1">
                <a:solidFill>
                  <a:srgbClr val="0070C0"/>
                </a:solidFill>
                <a:effectLst>
                  <a:outerShdw blurRad="38100" dist="38100" dir="2700000" algn="tl">
                    <a:srgbClr val="000000">
                      <a:alpha val="43137"/>
                    </a:srgbClr>
                  </a:outerShdw>
                </a:effectLst>
                <a:latin typeface="Lucida Fax" pitchFamily="18" charset="0"/>
              </a:rPr>
              <a:t>apk</a:t>
            </a:r>
            <a:r>
              <a:rPr lang="tr-TR" sz="2000" b="1" dirty="0" smtClean="0">
                <a:solidFill>
                  <a:srgbClr val="0070C0"/>
                </a:solidFill>
                <a:effectLst>
                  <a:outerShdw blurRad="38100" dist="38100" dir="2700000" algn="tl">
                    <a:srgbClr val="000000">
                      <a:alpha val="43137"/>
                    </a:srgbClr>
                  </a:outerShdw>
                </a:effectLst>
                <a:latin typeface="Lucida Fax" pitchFamily="18" charset="0"/>
              </a:rPr>
              <a:t>) OLUŞTURMAK</a:t>
            </a:r>
            <a:endParaRPr lang="tr-TR" sz="2000" b="1" dirty="0">
              <a:solidFill>
                <a:srgbClr val="0070C0"/>
              </a:solidFill>
              <a:effectLst>
                <a:outerShdw blurRad="38100" dist="38100" dir="2700000" algn="tl">
                  <a:srgbClr val="000000">
                    <a:alpha val="43137"/>
                  </a:srgbClr>
                </a:outerShdw>
              </a:effectLst>
              <a:latin typeface="Lucida Fax" pitchFamily="18" charset="0"/>
            </a:endParaRPr>
          </a:p>
          <a:p>
            <a:endParaRPr lang="tr-TR" sz="2000" b="1" dirty="0">
              <a:solidFill>
                <a:srgbClr val="0070C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870276" y="946551"/>
            <a:ext cx="8094211" cy="5909310"/>
          </a:xfrm>
          <a:prstGeom prst="rect">
            <a:avLst/>
          </a:prstGeom>
          <a:noFill/>
        </p:spPr>
        <p:txBody>
          <a:bodyPr wrap="square" rtlCol="0">
            <a:spAutoFit/>
          </a:bodyPr>
          <a:lstStyle/>
          <a:p>
            <a:pPr marL="342900" indent="-342900" algn="just">
              <a:buFont typeface="Wingdings" panose="05000000000000000000" pitchFamily="2" charset="2"/>
              <a:buChar char="Ø"/>
            </a:pPr>
            <a:r>
              <a:rPr lang="tr-TR" sz="2100" b="1" dirty="0" smtClean="0">
                <a:effectLst>
                  <a:outerShdw blurRad="38100" dist="38100" dir="2700000" algn="tl">
                    <a:srgbClr val="000000">
                      <a:alpha val="43137"/>
                    </a:srgbClr>
                  </a:outerShdw>
                </a:effectLst>
              </a:rPr>
              <a:t>.</a:t>
            </a:r>
            <a:r>
              <a:rPr lang="tr-TR" sz="2100" b="1" dirty="0" err="1" smtClean="0">
                <a:effectLst>
                  <a:outerShdw blurRad="38100" dist="38100" dir="2700000" algn="tl">
                    <a:srgbClr val="000000">
                      <a:alpha val="43137"/>
                    </a:srgbClr>
                  </a:outerShdw>
                </a:effectLst>
              </a:rPr>
              <a:t>apk</a:t>
            </a:r>
            <a:r>
              <a:rPr lang="tr-TR" sz="2100" b="1" dirty="0" smtClean="0">
                <a:effectLst>
                  <a:outerShdw blurRad="38100" dist="38100" dir="2700000" algn="tl">
                    <a:srgbClr val="000000">
                      <a:alpha val="43137"/>
                    </a:srgbClr>
                  </a:outerShdw>
                </a:effectLst>
              </a:rPr>
              <a:t> </a:t>
            </a:r>
            <a:r>
              <a:rPr lang="tr-TR" sz="2100" dirty="0" smtClean="0"/>
              <a:t>dosyaları</a:t>
            </a:r>
            <a:r>
              <a:rPr lang="tr-TR" sz="2100" dirty="0"/>
              <a:t> </a:t>
            </a:r>
            <a:r>
              <a:rPr lang="tr-TR" sz="2100" b="1" dirty="0" err="1">
                <a:effectLst>
                  <a:outerShdw blurRad="38100" dist="38100" dir="2700000" algn="tl">
                    <a:srgbClr val="000000">
                      <a:alpha val="43137"/>
                    </a:srgbClr>
                  </a:outerShdw>
                </a:effectLst>
              </a:rPr>
              <a:t>Android</a:t>
            </a:r>
            <a:r>
              <a:rPr lang="tr-TR" sz="2100" b="1" dirty="0">
                <a:effectLst>
                  <a:outerShdw blurRad="38100" dist="38100" dir="2700000" algn="tl">
                    <a:srgbClr val="000000">
                      <a:alpha val="43137"/>
                    </a:srgbClr>
                  </a:outerShdw>
                </a:effectLst>
              </a:rPr>
              <a:t> Application </a:t>
            </a:r>
            <a:r>
              <a:rPr lang="tr-TR" sz="2100" b="1" dirty="0" err="1">
                <a:effectLst>
                  <a:outerShdw blurRad="38100" dist="38100" dir="2700000" algn="tl">
                    <a:srgbClr val="000000">
                      <a:alpha val="43137"/>
                    </a:srgbClr>
                  </a:outerShdw>
                </a:effectLst>
              </a:rPr>
              <a:t>Package</a:t>
            </a:r>
            <a:r>
              <a:rPr lang="tr-TR" sz="2100" b="1" dirty="0">
                <a:effectLst>
                  <a:outerShdw blurRad="38100" dist="38100" dir="2700000" algn="tl">
                    <a:srgbClr val="000000">
                      <a:alpha val="43137"/>
                    </a:srgbClr>
                  </a:outerShdw>
                </a:effectLst>
              </a:rPr>
              <a:t> File</a:t>
            </a:r>
            <a:r>
              <a:rPr lang="tr-TR" sz="2100" dirty="0"/>
              <a:t> olarak adlandırılır ve uygulama </a:t>
            </a:r>
            <a:r>
              <a:rPr lang="tr-TR" sz="2100" dirty="0" smtClean="0"/>
              <a:t>kodlarının </a:t>
            </a:r>
            <a:r>
              <a:rPr lang="tr-TR" sz="2100" dirty="0"/>
              <a:t>paketlenerek çalıştırılabilir hale gelmesini </a:t>
            </a:r>
            <a:r>
              <a:rPr lang="tr-TR" sz="2100" dirty="0" smtClean="0"/>
              <a:t>sağlar. Google Play </a:t>
            </a:r>
            <a:r>
              <a:rPr lang="tr-TR" sz="2100" dirty="0" err="1" smtClean="0"/>
              <a:t>Store</a:t>
            </a:r>
            <a:r>
              <a:rPr lang="tr-TR" sz="2100" dirty="0" smtClean="0"/>
              <a:t> yüklemek için kullanılır. </a:t>
            </a:r>
          </a:p>
          <a:p>
            <a:pPr marL="342900" indent="-342900" algn="just">
              <a:buFont typeface="Wingdings" panose="05000000000000000000" pitchFamily="2" charset="2"/>
              <a:buChar char="Ø"/>
            </a:pPr>
            <a:r>
              <a:rPr lang="tr-TR" sz="2100" dirty="0" smtClean="0"/>
              <a:t>Yada </a:t>
            </a:r>
            <a:r>
              <a:rPr lang="tr-TR" sz="2100" b="1" dirty="0" smtClean="0"/>
              <a:t>.</a:t>
            </a:r>
            <a:r>
              <a:rPr lang="tr-TR" sz="2100" b="1" dirty="0" err="1" smtClean="0"/>
              <a:t>apk</a:t>
            </a:r>
            <a:r>
              <a:rPr lang="tr-TR" sz="2100" b="1" dirty="0" smtClean="0"/>
              <a:t> </a:t>
            </a:r>
            <a:r>
              <a:rPr lang="tr-TR" sz="2100" dirty="0" smtClean="0"/>
              <a:t>uzantılı </a:t>
            </a:r>
            <a:r>
              <a:rPr lang="tr-TR" sz="2100" b="1" dirty="0" smtClean="0"/>
              <a:t>dosyaları bir mobil cihaza </a:t>
            </a:r>
            <a:r>
              <a:rPr lang="tr-TR" sz="2100" dirty="0" smtClean="0"/>
              <a:t>mesela akıllı telefona </a:t>
            </a:r>
            <a:r>
              <a:rPr lang="tr-TR" sz="2100" b="1" dirty="0" smtClean="0"/>
              <a:t>yükleyip</a:t>
            </a:r>
            <a:r>
              <a:rPr lang="tr-TR" sz="2100" dirty="0" smtClean="0"/>
              <a:t>, oradan kurulumunu yaparak </a:t>
            </a:r>
            <a:r>
              <a:rPr lang="tr-TR" sz="2100" b="1" dirty="0" smtClean="0"/>
              <a:t>çalıştırabiliriz</a:t>
            </a:r>
            <a:r>
              <a:rPr lang="tr-TR" sz="2100" dirty="0" smtClean="0"/>
              <a:t>.</a:t>
            </a:r>
          </a:p>
          <a:p>
            <a:pPr marL="342900" indent="-342900" algn="just">
              <a:buFont typeface="Wingdings" panose="05000000000000000000" pitchFamily="2" charset="2"/>
              <a:buChar char="Ø"/>
            </a:pPr>
            <a:r>
              <a:rPr lang="tr-TR" sz="2100" dirty="0" smtClean="0"/>
              <a:t>Bunun için ilkönce uygulamayı </a:t>
            </a:r>
            <a:r>
              <a:rPr lang="tr-TR" sz="2100" dirty="0" err="1" smtClean="0"/>
              <a:t>Build</a:t>
            </a:r>
            <a:r>
              <a:rPr lang="tr-TR" sz="2100" dirty="0" smtClean="0"/>
              <a:t> ettikten sonra (</a:t>
            </a:r>
            <a:r>
              <a:rPr lang="tr-TR" sz="2100" dirty="0" err="1" smtClean="0"/>
              <a:t>Build</a:t>
            </a:r>
            <a:r>
              <a:rPr lang="tr-TR" sz="2100" dirty="0" smtClean="0"/>
              <a:t> APK veya </a:t>
            </a:r>
            <a:r>
              <a:rPr lang="tr-TR" sz="2100" dirty="0" err="1" smtClean="0"/>
              <a:t>Generate</a:t>
            </a:r>
            <a:r>
              <a:rPr lang="tr-TR" sz="2100" dirty="0" smtClean="0"/>
              <a:t> </a:t>
            </a:r>
            <a:r>
              <a:rPr lang="tr-TR" sz="2100" dirty="0" err="1" smtClean="0"/>
              <a:t>Signed</a:t>
            </a:r>
            <a:r>
              <a:rPr lang="tr-TR" sz="2100" dirty="0" smtClean="0"/>
              <a:t> APK), uygulamamızın olduğu </a:t>
            </a:r>
            <a:r>
              <a:rPr lang="tr-TR" sz="2100" dirty="0"/>
              <a:t>klasöre gidip (</a:t>
            </a:r>
            <a:r>
              <a:rPr lang="tr-TR" sz="2100" b="1" dirty="0"/>
              <a:t>D:\Programlar\</a:t>
            </a:r>
            <a:r>
              <a:rPr lang="tr-TR" sz="2100" b="1" dirty="0" err="1"/>
              <a:t>MyApplication</a:t>
            </a:r>
            <a:r>
              <a:rPr lang="tr-TR" sz="2100" b="1" dirty="0"/>
              <a:t>\</a:t>
            </a:r>
            <a:r>
              <a:rPr lang="tr-TR" sz="2100" b="1" dirty="0" err="1"/>
              <a:t>app</a:t>
            </a:r>
            <a:r>
              <a:rPr lang="tr-TR" sz="2100" b="1" dirty="0"/>
              <a:t>\</a:t>
            </a:r>
            <a:r>
              <a:rPr lang="tr-TR" sz="2100" b="1" dirty="0" err="1"/>
              <a:t>build</a:t>
            </a:r>
            <a:r>
              <a:rPr lang="tr-TR" sz="2100" b="1" dirty="0"/>
              <a:t>\</a:t>
            </a:r>
            <a:r>
              <a:rPr lang="tr-TR" sz="2100" b="1" dirty="0" err="1"/>
              <a:t>outputs</a:t>
            </a:r>
            <a:r>
              <a:rPr lang="tr-TR" sz="2100" b="1" dirty="0"/>
              <a:t>\</a:t>
            </a:r>
            <a:r>
              <a:rPr lang="tr-TR" sz="2100" b="1" dirty="0" err="1"/>
              <a:t>apk</a:t>
            </a:r>
            <a:r>
              <a:rPr lang="tr-TR" sz="2100" dirty="0" smtClean="0"/>
              <a:t>) gibi, </a:t>
            </a:r>
            <a:r>
              <a:rPr lang="tr-TR" sz="2100" b="1" dirty="0" err="1" smtClean="0"/>
              <a:t>app-debug.apk</a:t>
            </a:r>
            <a:r>
              <a:rPr lang="tr-TR" sz="2100" dirty="0" smtClean="0"/>
              <a:t> dosyasını kopyalıyoruz.</a:t>
            </a:r>
          </a:p>
          <a:p>
            <a:pPr marL="342900" indent="-342900" algn="just">
              <a:buFont typeface="Wingdings" panose="05000000000000000000" pitchFamily="2" charset="2"/>
              <a:buChar char="Ø"/>
            </a:pPr>
            <a:r>
              <a:rPr lang="tr-TR" sz="2100" dirty="0" smtClean="0"/>
              <a:t>Daha sonra </a:t>
            </a:r>
            <a:r>
              <a:rPr lang="tr-TR" sz="2100" u="sng" dirty="0" smtClean="0"/>
              <a:t>cep telefonuna gidip, Ayarlar-Güvenlik</a:t>
            </a:r>
            <a:r>
              <a:rPr lang="tr-TR" sz="2100" dirty="0" smtClean="0"/>
              <a:t>, </a:t>
            </a:r>
            <a:r>
              <a:rPr lang="tr-TR" sz="2100" dirty="0"/>
              <a:t>“</a:t>
            </a:r>
            <a:r>
              <a:rPr lang="tr-TR" sz="2100" b="1" dirty="0"/>
              <a:t>Bilinmeyen kaynaklar</a:t>
            </a:r>
            <a:r>
              <a:rPr lang="tr-TR" sz="2100" dirty="0"/>
              <a:t>” seçeneğinin yanı sıra, yükleme sırasında uygulamaların zararlı olup olmadığının kontrolü için “</a:t>
            </a:r>
            <a:r>
              <a:rPr lang="tr-TR" sz="2100" b="1" dirty="0"/>
              <a:t>Uygulamaları doğrula</a:t>
            </a:r>
            <a:r>
              <a:rPr lang="tr-TR" sz="2100" dirty="0"/>
              <a:t>” seçeneğini de etkinleştiriyoruz.</a:t>
            </a:r>
          </a:p>
          <a:p>
            <a:pPr marL="342900" indent="-342900" algn="just">
              <a:buFont typeface="Wingdings" panose="05000000000000000000" pitchFamily="2" charset="2"/>
              <a:buChar char="Ø"/>
            </a:pPr>
            <a:r>
              <a:rPr lang="tr-TR" sz="2100" dirty="0" smtClean="0"/>
              <a:t>Sonra </a:t>
            </a:r>
            <a:r>
              <a:rPr lang="tr-TR" sz="2100" b="1" dirty="0" smtClean="0"/>
              <a:t>cep telefonu </a:t>
            </a:r>
            <a:r>
              <a:rPr lang="tr-TR" sz="2100" dirty="0" smtClean="0"/>
              <a:t>USB üzerinden bilgisayara bağlayıp </a:t>
            </a:r>
            <a:r>
              <a:rPr lang="tr-TR" sz="2100" b="1" dirty="0" smtClean="0"/>
              <a:t>normal klasör işlemlerinden bir klasör açıp </a:t>
            </a:r>
            <a:r>
              <a:rPr lang="tr-TR" sz="2100" dirty="0" smtClean="0"/>
              <a:t>içine APK dosyasını </a:t>
            </a:r>
            <a:r>
              <a:rPr lang="tr-TR" sz="2100" b="1" dirty="0" smtClean="0"/>
              <a:t>yapıştırıyoruz</a:t>
            </a:r>
            <a:r>
              <a:rPr lang="tr-TR" sz="2100" dirty="0" smtClean="0"/>
              <a:t>.</a:t>
            </a:r>
          </a:p>
          <a:p>
            <a:pPr marL="342900" indent="-342900" algn="just">
              <a:buFont typeface="Wingdings" panose="05000000000000000000" pitchFamily="2" charset="2"/>
              <a:buChar char="Ø"/>
            </a:pPr>
            <a:r>
              <a:rPr lang="tr-TR" sz="2100" dirty="0" smtClean="0"/>
              <a:t>Sonrasında </a:t>
            </a:r>
            <a:r>
              <a:rPr lang="tr-TR" sz="2100" b="1" dirty="0" smtClean="0"/>
              <a:t>cep telefonundaki APK dosyasının üzerine çift tıklayıp </a:t>
            </a:r>
            <a:r>
              <a:rPr lang="tr-TR" sz="2100" dirty="0" smtClean="0"/>
              <a:t>kuruyor ve sonra </a:t>
            </a:r>
            <a:r>
              <a:rPr lang="tr-TR" sz="2100" b="1" dirty="0" smtClean="0"/>
              <a:t>çalıştırıyoruz</a:t>
            </a:r>
            <a:r>
              <a:rPr lang="tr-TR" sz="2100" dirty="0" smtClean="0"/>
              <a:t>.</a:t>
            </a:r>
            <a:endParaRPr lang="tr-TR" sz="2100" dirty="0"/>
          </a:p>
        </p:txBody>
      </p:sp>
    </p:spTree>
    <p:extLst>
      <p:ext uri="{BB962C8B-B14F-4D97-AF65-F5344CB8AC3E}">
        <p14:creationId xmlns:p14="http://schemas.microsoft.com/office/powerpoint/2010/main" val="4010490241"/>
      </p:ext>
    </p:extLst>
  </p:cSld>
  <p:clrMapOvr>
    <a:masterClrMapping/>
  </p:clrMapOvr>
  <p:transition spd="med">
    <p:wheel spokes="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IntelliJ</a:t>
            </a:r>
            <a:r>
              <a:rPr lang="tr-TR" sz="2000" b="1" dirty="0" smtClean="0">
                <a:solidFill>
                  <a:srgbClr val="FF0000"/>
                </a:solidFill>
                <a:effectLst>
                  <a:outerShdw blurRad="38100" dist="38100" dir="2700000" algn="tl">
                    <a:srgbClr val="000000">
                      <a:alpha val="43137"/>
                    </a:srgbClr>
                  </a:outerShdw>
                </a:effectLst>
                <a:latin typeface="Lucida Fax" pitchFamily="18" charset="0"/>
              </a:rPr>
              <a:t> IDE (</a:t>
            </a:r>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smtClean="0">
                <a:solidFill>
                  <a:srgbClr val="FF0000"/>
                </a:solidFill>
                <a:effectLst>
                  <a:outerShdw blurRad="38100" dist="38100" dir="2700000" algn="tl">
                    <a:srgbClr val="000000">
                      <a:alpha val="43137"/>
                    </a:srgbClr>
                  </a:outerShdw>
                </a:effectLst>
                <a:latin typeface="Lucida Fax" pitchFamily="18" charset="0"/>
              </a:rPr>
              <a:t> </a:t>
            </a:r>
            <a:r>
              <a:rPr lang="tr-TR" sz="2000" b="1" dirty="0" err="1" smtClean="0">
                <a:solidFill>
                  <a:srgbClr val="FF0000"/>
                </a:solidFill>
                <a:effectLst>
                  <a:outerShdw blurRad="38100" dist="38100" dir="2700000" algn="tl">
                    <a:srgbClr val="000000">
                      <a:alpha val="43137"/>
                    </a:srgbClr>
                  </a:outerShdw>
                </a:effectLst>
                <a:latin typeface="Lucida Fax" pitchFamily="18" charset="0"/>
              </a:rPr>
              <a:t>Studio</a:t>
            </a:r>
            <a:r>
              <a:rPr lang="tr-TR" sz="2000" b="1" dirty="0" smtClean="0">
                <a:solidFill>
                  <a:srgbClr val="FF0000"/>
                </a:solidFill>
                <a:effectLst>
                  <a:outerShdw blurRad="38100" dist="38100" dir="2700000" algn="tl">
                    <a:srgbClr val="000000">
                      <a:alpha val="43137"/>
                    </a:srgbClr>
                  </a:outerShdw>
                </a:effectLst>
                <a:latin typeface="Lucida Fax" pitchFamily="18" charset="0"/>
              </a:rPr>
              <a:t> Başlatmak)</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870276" y="946551"/>
            <a:ext cx="8094211" cy="3139321"/>
          </a:xfrm>
          <a:prstGeom prst="rect">
            <a:avLst/>
          </a:prstGeom>
          <a:noFill/>
        </p:spPr>
        <p:txBody>
          <a:bodyPr wrap="square" rtlCol="0">
            <a:spAutoFit/>
          </a:bodyPr>
          <a:lstStyle/>
          <a:p>
            <a:pPr algn="just"/>
            <a:r>
              <a:rPr lang="tr-TR" sz="1800" dirty="0" err="1"/>
              <a:t>IntelliJ</a:t>
            </a:r>
            <a:r>
              <a:rPr lang="tr-TR" sz="1800" dirty="0"/>
              <a:t> </a:t>
            </a:r>
            <a:r>
              <a:rPr lang="tr-TR" sz="1800" dirty="0" smtClean="0"/>
              <a:t>IDE (</a:t>
            </a:r>
            <a:r>
              <a:rPr lang="tr-TR" sz="1800" b="1" dirty="0"/>
              <a:t>Tümleşik </a:t>
            </a:r>
            <a:r>
              <a:rPr lang="tr-TR" sz="1800" b="1" dirty="0" smtClean="0"/>
              <a:t>Geliştirme Ortamı-</a:t>
            </a:r>
            <a:r>
              <a:rPr lang="tr-TR" sz="1800" i="1" dirty="0" err="1"/>
              <a:t>I</a:t>
            </a:r>
            <a:r>
              <a:rPr lang="tr-TR" sz="1800" i="1" dirty="0" err="1" smtClean="0"/>
              <a:t>ntegrated</a:t>
            </a:r>
            <a:r>
              <a:rPr lang="tr-TR" sz="1800" i="1" dirty="0" smtClean="0"/>
              <a:t> Development Environment)</a:t>
            </a:r>
            <a:r>
              <a:rPr lang="tr-TR" sz="1800" dirty="0" smtClean="0"/>
              <a:t>, </a:t>
            </a:r>
            <a:r>
              <a:rPr lang="tr-TR" sz="1800" b="1" dirty="0" err="1"/>
              <a:t>JetBrains</a:t>
            </a:r>
            <a:r>
              <a:rPr lang="tr-TR" sz="1800" dirty="0"/>
              <a:t> isimli bir </a:t>
            </a:r>
            <a:r>
              <a:rPr lang="tr-TR" sz="1800" b="1" dirty="0"/>
              <a:t>şirketin</a:t>
            </a:r>
            <a:r>
              <a:rPr lang="tr-TR" sz="1800" dirty="0"/>
              <a:t> geliştirdiği ve sattığı bir </a:t>
            </a:r>
            <a:r>
              <a:rPr lang="tr-TR" sz="1800" b="1" dirty="0" smtClean="0"/>
              <a:t>IDE</a:t>
            </a:r>
            <a:r>
              <a:rPr lang="tr-TR" sz="1800" dirty="0" smtClean="0"/>
              <a:t> </a:t>
            </a:r>
            <a:r>
              <a:rPr lang="tr-TR" sz="1800" dirty="0" err="1" smtClean="0"/>
              <a:t>dir</a:t>
            </a:r>
            <a:r>
              <a:rPr lang="tr-TR" sz="1800" dirty="0" smtClean="0"/>
              <a:t>. Java </a:t>
            </a:r>
            <a:r>
              <a:rPr lang="tr-TR" sz="1800" dirty="0"/>
              <a:t>ile yazılmış </a:t>
            </a:r>
            <a:r>
              <a:rPr lang="tr-TR" sz="1800" dirty="0" err="1"/>
              <a:t>pekçok</a:t>
            </a:r>
            <a:r>
              <a:rPr lang="tr-TR" sz="1800" dirty="0"/>
              <a:t> </a:t>
            </a:r>
            <a:r>
              <a:rPr lang="tr-TR" sz="1800" u="sng" dirty="0" err="1" smtClean="0"/>
              <a:t>framework’e</a:t>
            </a:r>
            <a:r>
              <a:rPr lang="tr-TR" sz="1800" u="sng" dirty="0" smtClean="0"/>
              <a:t> </a:t>
            </a:r>
            <a:r>
              <a:rPr lang="tr-TR" sz="1800" u="sng" dirty="0"/>
              <a:t>desteği </a:t>
            </a:r>
            <a:r>
              <a:rPr lang="tr-TR" sz="1800" u="sng" dirty="0" smtClean="0"/>
              <a:t>vardır</a:t>
            </a:r>
            <a:r>
              <a:rPr lang="tr-TR" sz="1800" dirty="0" smtClean="0"/>
              <a:t>. Kendisi de </a:t>
            </a:r>
            <a:r>
              <a:rPr lang="tr-TR" sz="1800" dirty="0"/>
              <a:t>Java ile yazılmıştır. Java dışında HTML5, </a:t>
            </a:r>
            <a:r>
              <a:rPr lang="tr-TR" sz="1800" dirty="0" err="1"/>
              <a:t>JavaScript</a:t>
            </a:r>
            <a:r>
              <a:rPr lang="tr-TR" sz="1800" dirty="0"/>
              <a:t>, PHP, </a:t>
            </a:r>
            <a:r>
              <a:rPr lang="tr-TR" sz="1800" dirty="0" err="1"/>
              <a:t>Ruby</a:t>
            </a:r>
            <a:r>
              <a:rPr lang="tr-TR" sz="1800" dirty="0"/>
              <a:t>, </a:t>
            </a:r>
            <a:r>
              <a:rPr lang="tr-TR" sz="1800" dirty="0" err="1"/>
              <a:t>Pyhton</a:t>
            </a:r>
            <a:r>
              <a:rPr lang="tr-TR" sz="1800" dirty="0"/>
              <a:t> </a:t>
            </a:r>
            <a:r>
              <a:rPr lang="tr-TR" sz="1800" dirty="0" err="1"/>
              <a:t>Groovy</a:t>
            </a:r>
            <a:r>
              <a:rPr lang="tr-TR" sz="1800" dirty="0"/>
              <a:t> ve daha farklı dilleri de destekliyor. Yazılım </a:t>
            </a:r>
            <a:r>
              <a:rPr lang="tr-TR" sz="1800" b="1" dirty="0"/>
              <a:t>Ultimate ve </a:t>
            </a:r>
            <a:r>
              <a:rPr lang="tr-TR" sz="1800" b="1" dirty="0" err="1"/>
              <a:t>Community</a:t>
            </a:r>
            <a:r>
              <a:rPr lang="tr-TR" sz="1800" b="1" dirty="0"/>
              <a:t> </a:t>
            </a:r>
            <a:r>
              <a:rPr lang="tr-TR" sz="1800" b="1" dirty="0" smtClean="0"/>
              <a:t>Edition</a:t>
            </a:r>
            <a:r>
              <a:rPr lang="tr-TR" sz="1800" dirty="0" smtClean="0"/>
              <a:t> (CE) </a:t>
            </a:r>
            <a:r>
              <a:rPr lang="tr-TR" sz="1800" dirty="0"/>
              <a:t>diye iki versiyonu var. CE ücretsiz kullanabilirsiniz, </a:t>
            </a:r>
            <a:r>
              <a:rPr lang="tr-TR" sz="1800" dirty="0" err="1"/>
              <a:t>Android</a:t>
            </a:r>
            <a:r>
              <a:rPr lang="tr-TR" sz="1800" dirty="0"/>
              <a:t> </a:t>
            </a:r>
            <a:r>
              <a:rPr lang="tr-TR" sz="1800" dirty="0" err="1"/>
              <a:t>Studio</a:t>
            </a:r>
            <a:r>
              <a:rPr lang="tr-TR" sz="1800" dirty="0"/>
              <a:t> da bu CE üzerine bina edilmiş durumda. Ultimate ten çok ciddi biz eksiği yok, Ultimate in ayrıcalığı desteklediği teknoloji ve </a:t>
            </a:r>
            <a:r>
              <a:rPr lang="tr-TR" sz="1800" dirty="0" err="1"/>
              <a:t>framework</a:t>
            </a:r>
            <a:r>
              <a:rPr lang="tr-TR" sz="1800" dirty="0"/>
              <a:t> sayısının çok fazla olması. Birde Bu </a:t>
            </a:r>
            <a:r>
              <a:rPr lang="tr-TR" sz="1800" dirty="0" err="1"/>
              <a:t>IntelliJ</a:t>
            </a:r>
            <a:r>
              <a:rPr lang="tr-TR" sz="1800" dirty="0"/>
              <a:t> </a:t>
            </a:r>
            <a:r>
              <a:rPr lang="tr-TR" sz="1800" dirty="0" err="1" smtClean="0"/>
              <a:t>IDEA’nın</a:t>
            </a:r>
            <a:r>
              <a:rPr lang="tr-TR" sz="1800" dirty="0" smtClean="0"/>
              <a:t> bahsedilen diğer </a:t>
            </a:r>
            <a:r>
              <a:rPr lang="tr-TR" sz="1800" dirty="0"/>
              <a:t>diller için biçilmiş versiyonları </a:t>
            </a:r>
            <a:r>
              <a:rPr lang="tr-TR" sz="1800" dirty="0" smtClean="0"/>
              <a:t>var ve onlar </a:t>
            </a:r>
            <a:r>
              <a:rPr lang="tr-TR" sz="1800" dirty="0"/>
              <a:t>faklı isimler altında satılıyor. PHP için </a:t>
            </a:r>
            <a:r>
              <a:rPr lang="tr-TR" sz="1800" dirty="0" err="1"/>
              <a:t>PhpStorm</a:t>
            </a:r>
            <a:r>
              <a:rPr lang="tr-TR" sz="1800" dirty="0"/>
              <a:t> gibi. Bu 'kırpılmış' diyebileceğim versiyonların tüm özellikleri ana IDE de de </a:t>
            </a:r>
            <a:r>
              <a:rPr lang="tr-TR" sz="1800" dirty="0" err="1" smtClean="0"/>
              <a:t>mecuttur</a:t>
            </a:r>
            <a:r>
              <a:rPr lang="tr-TR" sz="1800" dirty="0" smtClean="0"/>
              <a:t>.</a:t>
            </a:r>
            <a:endParaRPr lang="tr-TR" sz="1800" dirty="0"/>
          </a:p>
        </p:txBody>
      </p:sp>
      <p:pic>
        <p:nvPicPr>
          <p:cNvPr id="10" name="Resim 9"/>
          <p:cNvPicPr>
            <a:picLocks noChangeAspect="1"/>
          </p:cNvPicPr>
          <p:nvPr/>
        </p:nvPicPr>
        <p:blipFill>
          <a:blip r:embed="rId4"/>
          <a:stretch>
            <a:fillRect/>
          </a:stretch>
        </p:blipFill>
        <p:spPr>
          <a:xfrm>
            <a:off x="2915816" y="4015543"/>
            <a:ext cx="3672408" cy="2698095"/>
          </a:xfrm>
          <a:prstGeom prst="rect">
            <a:avLst/>
          </a:prstGeom>
        </p:spPr>
      </p:pic>
    </p:spTree>
    <p:extLst>
      <p:ext uri="{BB962C8B-B14F-4D97-AF65-F5344CB8AC3E}">
        <p14:creationId xmlns:p14="http://schemas.microsoft.com/office/powerpoint/2010/main" val="3737606854"/>
      </p:ext>
    </p:extLst>
  </p:cSld>
  <p:clrMapOvr>
    <a:masterClrMapping/>
  </p:clrMapOvr>
  <p:transition spd="med">
    <p:wheel spokes="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a:solidFill>
                  <a:srgbClr val="FF0000"/>
                </a:solidFill>
                <a:effectLst>
                  <a:outerShdw blurRad="38100" dist="38100" dir="2700000" algn="tl">
                    <a:srgbClr val="000000">
                      <a:alpha val="43137"/>
                    </a:srgbClr>
                  </a:outerShdw>
                </a:effectLst>
                <a:latin typeface="Lucida Fax" pitchFamily="18" charset="0"/>
              </a:rPr>
              <a:t> </a:t>
            </a:r>
            <a:r>
              <a:rPr lang="tr-TR" sz="2000" b="1" dirty="0" smtClean="0">
                <a:solidFill>
                  <a:srgbClr val="FF0000"/>
                </a:solidFill>
                <a:effectLst>
                  <a:outerShdw blurRad="38100" dist="38100" dir="2700000" algn="tl">
                    <a:srgbClr val="000000">
                      <a:alpha val="43137"/>
                    </a:srgbClr>
                  </a:outerShdw>
                </a:effectLst>
                <a:latin typeface="Lucida Fax" pitchFamily="18" charset="0"/>
              </a:rPr>
              <a:t>Projesi </a:t>
            </a:r>
            <a:r>
              <a:rPr lang="tr-TR" sz="2000" b="1" dirty="0">
                <a:solidFill>
                  <a:srgbClr val="FF0000"/>
                </a:solidFill>
                <a:effectLst>
                  <a:outerShdw blurRad="38100" dist="38100" dir="2700000" algn="tl">
                    <a:srgbClr val="000000">
                      <a:alpha val="43137"/>
                    </a:srgbClr>
                  </a:outerShdw>
                </a:effectLst>
                <a:latin typeface="Lucida Fax" pitchFamily="18" charset="0"/>
              </a:rPr>
              <a:t>Oluşturmak</a:t>
            </a:r>
          </a:p>
        </p:txBody>
      </p:sp>
      <p:sp>
        <p:nvSpPr>
          <p:cNvPr id="8" name="Metin kutusu 7"/>
          <p:cNvSpPr txBox="1"/>
          <p:nvPr/>
        </p:nvSpPr>
        <p:spPr>
          <a:xfrm>
            <a:off x="822651" y="879876"/>
            <a:ext cx="8094211" cy="6047809"/>
          </a:xfrm>
          <a:prstGeom prst="rect">
            <a:avLst/>
          </a:prstGeom>
          <a:noFill/>
        </p:spPr>
        <p:txBody>
          <a:bodyPr wrap="square" rtlCol="0">
            <a:spAutoFit/>
          </a:bodyPr>
          <a:lstStyle/>
          <a:p>
            <a:pPr algn="just"/>
            <a:r>
              <a:rPr lang="tr-TR" sz="1400" dirty="0" err="1"/>
              <a:t>Android</a:t>
            </a:r>
            <a:r>
              <a:rPr lang="tr-TR" sz="1400" dirty="0"/>
              <a:t> </a:t>
            </a:r>
            <a:r>
              <a:rPr lang="tr-TR" sz="1400" dirty="0" err="1"/>
              <a:t>Studio'yu</a:t>
            </a:r>
            <a:r>
              <a:rPr lang="tr-TR" sz="1400" dirty="0"/>
              <a:t> yükledikten sonra artık yeni bir </a:t>
            </a:r>
            <a:r>
              <a:rPr lang="tr-TR" sz="1400" dirty="0" err="1"/>
              <a:t>Android</a:t>
            </a:r>
            <a:r>
              <a:rPr lang="tr-TR" sz="1400" dirty="0"/>
              <a:t> projesi oluşturabiliriz</a:t>
            </a:r>
            <a:r>
              <a:rPr lang="tr-TR" sz="1400" dirty="0" smtClean="0"/>
              <a:t>. Birinci yöntem olarak </a:t>
            </a:r>
            <a:r>
              <a:rPr lang="tr-TR" sz="1400" dirty="0" err="1" smtClean="0"/>
              <a:t>Android</a:t>
            </a:r>
            <a:r>
              <a:rPr lang="tr-TR" sz="1400" dirty="0" smtClean="0"/>
              <a:t> </a:t>
            </a:r>
            <a:r>
              <a:rPr lang="tr-TR" sz="1400" dirty="0" err="1" smtClean="0"/>
              <a:t>Srudio’yu</a:t>
            </a:r>
            <a:r>
              <a:rPr lang="tr-TR" sz="1400" dirty="0" smtClean="0"/>
              <a:t> çalıştırdığınızda aşağıdaki ekranla karşılaşıyorsunuz.</a:t>
            </a:r>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endParaRPr lang="tr-TR" sz="1700" dirty="0"/>
          </a:p>
          <a:p>
            <a:pPr algn="just"/>
            <a:endParaRPr lang="tr-TR" sz="1700" dirty="0" smtClean="0"/>
          </a:p>
          <a:p>
            <a:pPr algn="just"/>
            <a:r>
              <a:rPr lang="tr-TR" sz="1700" dirty="0" err="1" smtClean="0"/>
              <a:t>Eclips</a:t>
            </a:r>
            <a:r>
              <a:rPr lang="tr-TR" sz="1700" dirty="0" smtClean="0"/>
              <a:t> uygulamalarını </a:t>
            </a:r>
            <a:r>
              <a:rPr lang="tr-TR" sz="1700" dirty="0" err="1" smtClean="0"/>
              <a:t>import</a:t>
            </a:r>
            <a:r>
              <a:rPr lang="tr-TR" sz="1700" dirty="0" smtClean="0"/>
              <a:t> etmek için aşağıdaki bakınız</a:t>
            </a:r>
            <a:r>
              <a:rPr lang="tr-TR" sz="1700" dirty="0"/>
              <a:t>.</a:t>
            </a:r>
            <a:endParaRPr lang="tr-TR" sz="1700" dirty="0" smtClean="0"/>
          </a:p>
          <a:p>
            <a:pPr algn="just"/>
            <a:r>
              <a:rPr lang="tr-TR" sz="1800" dirty="0">
                <a:hlinkClick r:id="rId4"/>
              </a:rPr>
              <a:t>https://</a:t>
            </a:r>
            <a:r>
              <a:rPr lang="tr-TR" sz="1800" dirty="0" smtClean="0">
                <a:hlinkClick r:id="rId4"/>
              </a:rPr>
              <a:t>gelecegiyazanlar.turkcell.com.tr/konu/android/egitim/android-201/android-studio-ortamina-proje-eklemek</a:t>
            </a:r>
            <a:endParaRPr lang="tr-TR" sz="1800" dirty="0" smtClean="0"/>
          </a:p>
        </p:txBody>
      </p:sp>
      <p:pic>
        <p:nvPicPr>
          <p:cNvPr id="3" name="Resim 2"/>
          <p:cNvPicPr>
            <a:picLocks noChangeAspect="1"/>
          </p:cNvPicPr>
          <p:nvPr/>
        </p:nvPicPr>
        <p:blipFill>
          <a:blip r:embed="rId5"/>
          <a:stretch>
            <a:fillRect/>
          </a:stretch>
        </p:blipFill>
        <p:spPr>
          <a:xfrm>
            <a:off x="1187624" y="1484784"/>
            <a:ext cx="7000300" cy="43924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40644716"/>
      </p:ext>
    </p:extLst>
  </p:cSld>
  <p:clrMapOvr>
    <a:masterClrMapping/>
  </p:clrMapOvr>
  <p:transition spd="med">
    <p:wheel spokes="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a:solidFill>
                  <a:srgbClr val="FF0000"/>
                </a:solidFill>
                <a:effectLst>
                  <a:outerShdw blurRad="38100" dist="38100" dir="2700000" algn="tl">
                    <a:srgbClr val="000000">
                      <a:alpha val="43137"/>
                    </a:srgbClr>
                  </a:outerShdw>
                </a:effectLst>
                <a:latin typeface="Lucida Fax" pitchFamily="18" charset="0"/>
              </a:rPr>
              <a:t> </a:t>
            </a:r>
            <a:r>
              <a:rPr lang="tr-TR" sz="2000" b="1" dirty="0" smtClean="0">
                <a:solidFill>
                  <a:srgbClr val="FF0000"/>
                </a:solidFill>
                <a:effectLst>
                  <a:outerShdw blurRad="38100" dist="38100" dir="2700000" algn="tl">
                    <a:srgbClr val="000000">
                      <a:alpha val="43137"/>
                    </a:srgbClr>
                  </a:outerShdw>
                </a:effectLst>
                <a:latin typeface="Lucida Fax" pitchFamily="18" charset="0"/>
              </a:rPr>
              <a:t>Projesi </a:t>
            </a:r>
            <a:r>
              <a:rPr lang="tr-TR" sz="2000" b="1" dirty="0">
                <a:solidFill>
                  <a:srgbClr val="FF0000"/>
                </a:solidFill>
                <a:effectLst>
                  <a:outerShdw blurRad="38100" dist="38100" dir="2700000" algn="tl">
                    <a:srgbClr val="000000">
                      <a:alpha val="43137"/>
                    </a:srgbClr>
                  </a:outerShdw>
                </a:effectLst>
                <a:latin typeface="Lucida Fax" pitchFamily="18" charset="0"/>
              </a:rPr>
              <a:t>Oluşturmak</a:t>
            </a:r>
          </a:p>
        </p:txBody>
      </p:sp>
      <p:sp>
        <p:nvSpPr>
          <p:cNvPr id="8" name="Metin kutusu 7"/>
          <p:cNvSpPr txBox="1"/>
          <p:nvPr/>
        </p:nvSpPr>
        <p:spPr>
          <a:xfrm>
            <a:off x="870276" y="1412776"/>
            <a:ext cx="8227054" cy="3693319"/>
          </a:xfrm>
          <a:prstGeom prst="rect">
            <a:avLst/>
          </a:prstGeom>
          <a:noFill/>
        </p:spPr>
        <p:txBody>
          <a:bodyPr wrap="square" rtlCol="0">
            <a:spAutoFit/>
          </a:bodyPr>
          <a:lstStyle/>
          <a:p>
            <a:pPr algn="just"/>
            <a:r>
              <a:rPr lang="tr-TR" sz="1800" dirty="0" smtClean="0"/>
              <a:t>İkinci yöntem, </a:t>
            </a:r>
            <a:r>
              <a:rPr lang="tr-TR" sz="1800" dirty="0" err="1" smtClean="0"/>
              <a:t>Android</a:t>
            </a:r>
            <a:r>
              <a:rPr lang="tr-TR" sz="1800" dirty="0" smtClean="0"/>
              <a:t> </a:t>
            </a:r>
            <a:r>
              <a:rPr lang="tr-TR" sz="1800" dirty="0" err="1" smtClean="0"/>
              <a:t>Studio’da</a:t>
            </a:r>
            <a:r>
              <a:rPr lang="tr-TR" sz="1800" dirty="0" smtClean="0"/>
              <a:t> çalışırken, </a:t>
            </a:r>
            <a:r>
              <a:rPr lang="tr-TR" sz="1800" b="1" dirty="0" smtClean="0"/>
              <a:t>File </a:t>
            </a:r>
            <a:r>
              <a:rPr lang="tr-TR" sz="1800" b="1" dirty="0"/>
              <a:t>&gt; New &gt; New Project</a:t>
            </a:r>
            <a:r>
              <a:rPr lang="tr-TR" sz="1800" dirty="0"/>
              <a:t> </a:t>
            </a:r>
            <a:r>
              <a:rPr lang="tr-TR" sz="1800" dirty="0" smtClean="0"/>
              <a:t>seçeneği ile.</a:t>
            </a:r>
          </a:p>
          <a:p>
            <a:pPr algn="just"/>
            <a:endParaRPr lang="tr-TR" sz="1800" dirty="0"/>
          </a:p>
          <a:p>
            <a:pPr algn="just"/>
            <a:endParaRPr lang="tr-TR" sz="1800" dirty="0" smtClean="0"/>
          </a:p>
          <a:p>
            <a:pPr algn="just"/>
            <a:endParaRPr lang="tr-TR" sz="1800" dirty="0"/>
          </a:p>
          <a:p>
            <a:pPr algn="just"/>
            <a:endParaRPr lang="tr-TR" sz="1800" dirty="0" smtClean="0"/>
          </a:p>
          <a:p>
            <a:pPr algn="just"/>
            <a:endParaRPr lang="tr-TR" sz="1800" dirty="0"/>
          </a:p>
          <a:p>
            <a:pPr algn="just"/>
            <a:endParaRPr lang="tr-TR" sz="1800" dirty="0" smtClean="0"/>
          </a:p>
          <a:p>
            <a:pPr algn="just"/>
            <a:endParaRPr lang="tr-TR" sz="1800" dirty="0"/>
          </a:p>
          <a:p>
            <a:pPr algn="just"/>
            <a:r>
              <a:rPr lang="tr-TR" sz="1800" dirty="0" smtClean="0"/>
              <a:t>Daha sonra açılan pencereden,</a:t>
            </a:r>
          </a:p>
          <a:p>
            <a:pPr algn="just"/>
            <a:endParaRPr lang="tr-TR" sz="1800" dirty="0" smtClean="0"/>
          </a:p>
          <a:p>
            <a:pPr algn="just"/>
            <a:endParaRPr lang="tr-TR" sz="1800" dirty="0"/>
          </a:p>
          <a:p>
            <a:pPr algn="just"/>
            <a:endParaRPr lang="tr-TR" sz="1800" dirty="0" smtClean="0"/>
          </a:p>
          <a:p>
            <a:pPr algn="just"/>
            <a:endParaRPr lang="tr-TR" sz="18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2116435"/>
            <a:ext cx="66675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1048235"/>
      </p:ext>
    </p:extLst>
  </p:cSld>
  <p:clrMapOvr>
    <a:masterClrMapping/>
  </p:clrMapOvr>
  <p:transition spd="med">
    <p:wheel spokes="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p:cNvPicPr>
            <a:picLocks noChangeAspect="1"/>
          </p:cNvPicPr>
          <p:nvPr/>
        </p:nvPicPr>
        <p:blipFill>
          <a:blip r:embed="rId4"/>
          <a:stretch>
            <a:fillRect/>
          </a:stretch>
        </p:blipFill>
        <p:spPr>
          <a:xfrm>
            <a:off x="791185" y="1556792"/>
            <a:ext cx="8335330" cy="4660716"/>
          </a:xfrm>
          <a:prstGeom prst="rect">
            <a:avLst/>
          </a:prstGeom>
        </p:spPr>
      </p:pic>
    </p:spTree>
    <p:extLst>
      <p:ext uri="{BB962C8B-B14F-4D97-AF65-F5344CB8AC3E}">
        <p14:creationId xmlns:p14="http://schemas.microsoft.com/office/powerpoint/2010/main" val="4283843929"/>
      </p:ext>
    </p:extLst>
  </p:cSld>
  <p:clrMapOvr>
    <a:masterClrMapping/>
  </p:clrMapOvr>
  <p:transition spd="med">
    <p:wheel spokes="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a:solidFill>
                  <a:srgbClr val="FF0000"/>
                </a:solidFill>
                <a:effectLst>
                  <a:outerShdw blurRad="38100" dist="38100" dir="2700000" algn="tl">
                    <a:srgbClr val="000000">
                      <a:alpha val="43137"/>
                    </a:srgbClr>
                  </a:outerShdw>
                </a:effectLst>
                <a:latin typeface="Lucida Fax" pitchFamily="18" charset="0"/>
              </a:rPr>
              <a:t> </a:t>
            </a:r>
            <a:r>
              <a:rPr lang="tr-TR" sz="2000" b="1" dirty="0" smtClean="0">
                <a:solidFill>
                  <a:srgbClr val="FF0000"/>
                </a:solidFill>
                <a:effectLst>
                  <a:outerShdw blurRad="38100" dist="38100" dir="2700000" algn="tl">
                    <a:srgbClr val="000000">
                      <a:alpha val="43137"/>
                    </a:srgbClr>
                  </a:outerShdw>
                </a:effectLst>
                <a:latin typeface="Lucida Fax" pitchFamily="18" charset="0"/>
              </a:rPr>
              <a:t>Projesi </a:t>
            </a:r>
            <a:r>
              <a:rPr lang="tr-TR" sz="2000" b="1" dirty="0">
                <a:solidFill>
                  <a:srgbClr val="FF0000"/>
                </a:solidFill>
                <a:effectLst>
                  <a:outerShdw blurRad="38100" dist="38100" dir="2700000" algn="tl">
                    <a:srgbClr val="000000">
                      <a:alpha val="43137"/>
                    </a:srgbClr>
                  </a:outerShdw>
                </a:effectLst>
                <a:latin typeface="Lucida Fax" pitchFamily="18" charset="0"/>
              </a:rPr>
              <a:t>Oluşturmak</a:t>
            </a:r>
          </a:p>
        </p:txBody>
      </p:sp>
      <p:pic>
        <p:nvPicPr>
          <p:cNvPr id="2" name="Resim 1"/>
          <p:cNvPicPr>
            <a:picLocks noChangeAspect="1"/>
          </p:cNvPicPr>
          <p:nvPr/>
        </p:nvPicPr>
        <p:blipFill>
          <a:blip r:embed="rId4"/>
          <a:stretch>
            <a:fillRect/>
          </a:stretch>
        </p:blipFill>
        <p:spPr>
          <a:xfrm>
            <a:off x="1272021" y="979963"/>
            <a:ext cx="6828371" cy="5872530"/>
          </a:xfrm>
          <a:prstGeom prst="rect">
            <a:avLst/>
          </a:prstGeom>
        </p:spPr>
      </p:pic>
    </p:spTree>
    <p:extLst>
      <p:ext uri="{BB962C8B-B14F-4D97-AF65-F5344CB8AC3E}">
        <p14:creationId xmlns:p14="http://schemas.microsoft.com/office/powerpoint/2010/main" val="2895905778"/>
      </p:ext>
    </p:extLst>
  </p:cSld>
  <p:clrMapOvr>
    <a:masterClrMapping/>
  </p:clrMapOvr>
  <p:transition spd="med">
    <p:wheel spokes="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a:solidFill>
                  <a:srgbClr val="FF0000"/>
                </a:solidFill>
                <a:effectLst>
                  <a:outerShdw blurRad="38100" dist="38100" dir="2700000" algn="tl">
                    <a:srgbClr val="000000">
                      <a:alpha val="43137"/>
                    </a:srgbClr>
                  </a:outerShdw>
                </a:effectLst>
                <a:latin typeface="Lucida Fax" pitchFamily="18" charset="0"/>
              </a:rPr>
              <a:t> </a:t>
            </a:r>
            <a:r>
              <a:rPr lang="tr-TR" sz="2000" b="1" dirty="0" smtClean="0">
                <a:solidFill>
                  <a:srgbClr val="FF0000"/>
                </a:solidFill>
                <a:effectLst>
                  <a:outerShdw blurRad="38100" dist="38100" dir="2700000" algn="tl">
                    <a:srgbClr val="000000">
                      <a:alpha val="43137"/>
                    </a:srgbClr>
                  </a:outerShdw>
                </a:effectLst>
                <a:latin typeface="Lucida Fax" pitchFamily="18" charset="0"/>
              </a:rPr>
              <a:t>Projesi Oluşturma Aşaması</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870276" y="946551"/>
            <a:ext cx="8227054" cy="1169551"/>
          </a:xfrm>
          <a:prstGeom prst="rect">
            <a:avLst/>
          </a:prstGeom>
          <a:noFill/>
        </p:spPr>
        <p:txBody>
          <a:bodyPr wrap="square" rtlCol="0">
            <a:spAutoFit/>
          </a:bodyPr>
          <a:lstStyle/>
          <a:p>
            <a:pPr algn="just"/>
            <a:r>
              <a:rPr lang="tr-TR" sz="1400" b="1" dirty="0"/>
              <a:t>N</a:t>
            </a:r>
            <a:r>
              <a:rPr lang="tr-TR" sz="1400" b="1" dirty="0" smtClean="0"/>
              <a:t>ame</a:t>
            </a:r>
            <a:r>
              <a:rPr lang="tr-TR" sz="1400" dirty="0"/>
              <a:t>: Uygulamanın adı. </a:t>
            </a:r>
            <a:r>
              <a:rPr lang="tr-TR" sz="1400" b="1" dirty="0"/>
              <a:t>Cihazda uygulama adı</a:t>
            </a:r>
            <a:r>
              <a:rPr lang="tr-TR" sz="1400" dirty="0"/>
              <a:t> olarak bu değer görünür</a:t>
            </a:r>
            <a:r>
              <a:rPr lang="tr-TR" sz="1400" dirty="0" smtClean="0"/>
              <a:t>. </a:t>
            </a:r>
            <a:r>
              <a:rPr lang="tr-TR" sz="1400" b="1" dirty="0" smtClean="0"/>
              <a:t>İlk Harf büyüktür.</a:t>
            </a:r>
            <a:endParaRPr lang="tr-TR" sz="1400" b="1" dirty="0"/>
          </a:p>
          <a:p>
            <a:pPr algn="just"/>
            <a:r>
              <a:rPr lang="tr-TR" sz="1400" b="1" dirty="0" err="1" smtClean="0"/>
              <a:t>Package</a:t>
            </a:r>
            <a:r>
              <a:rPr lang="tr-TR" sz="1400" b="1" dirty="0" smtClean="0"/>
              <a:t> </a:t>
            </a:r>
            <a:r>
              <a:rPr lang="tr-TR" sz="1400" b="1" dirty="0"/>
              <a:t>Name</a:t>
            </a:r>
            <a:r>
              <a:rPr lang="tr-TR" sz="1400" dirty="0"/>
              <a:t>: Uygulamanın dosyalarının saklanacağı paket </a:t>
            </a:r>
            <a:r>
              <a:rPr lang="tr-TR" sz="1400" dirty="0" smtClean="0"/>
              <a:t>adı. Bu </a:t>
            </a:r>
            <a:r>
              <a:rPr lang="tr-TR" sz="1400" dirty="0"/>
              <a:t>uygulamaya özgü benzersiz bir ad olmalıdır. Aynı zamanda Google Play hesabında uygulamanızı tanımlayacağından bu </a:t>
            </a:r>
            <a:r>
              <a:rPr lang="tr-TR" sz="1400" dirty="0" smtClean="0"/>
              <a:t>önemlidir</a:t>
            </a:r>
            <a:r>
              <a:rPr lang="tr-TR" sz="1400" dirty="0"/>
              <a:t>.</a:t>
            </a:r>
          </a:p>
          <a:p>
            <a:pPr algn="just"/>
            <a:r>
              <a:rPr lang="tr-TR" sz="1400" b="1" dirty="0" err="1" smtClean="0"/>
              <a:t>Save</a:t>
            </a:r>
            <a:r>
              <a:rPr lang="tr-TR" sz="1400" b="1" dirty="0" smtClean="0"/>
              <a:t> </a:t>
            </a:r>
            <a:r>
              <a:rPr lang="tr-TR" sz="1400" b="1" dirty="0" err="1"/>
              <a:t>Location</a:t>
            </a:r>
            <a:r>
              <a:rPr lang="tr-TR" sz="1400" dirty="0"/>
              <a:t>: Projenin bilgisayarınızda </a:t>
            </a:r>
            <a:r>
              <a:rPr lang="tr-TR" sz="1400" dirty="0" smtClean="0"/>
              <a:t>saklanacağı klasördür. Sonra </a:t>
            </a:r>
            <a:r>
              <a:rPr lang="tr-TR" sz="1400" b="1" dirty="0" err="1" smtClean="0"/>
              <a:t>Next</a:t>
            </a:r>
            <a:r>
              <a:rPr lang="tr-TR" sz="1400" dirty="0" smtClean="0"/>
              <a:t>…..</a:t>
            </a:r>
          </a:p>
          <a:p>
            <a:r>
              <a:rPr lang="tr-TR" sz="1400" b="1" dirty="0"/>
              <a:t>Minimum </a:t>
            </a:r>
            <a:r>
              <a:rPr lang="tr-TR" sz="1400" b="1" dirty="0" smtClean="0"/>
              <a:t>API </a:t>
            </a:r>
            <a:r>
              <a:rPr lang="tr-TR" sz="1400" b="1" dirty="0" err="1" smtClean="0"/>
              <a:t>level</a:t>
            </a:r>
            <a:r>
              <a:rPr lang="tr-TR" sz="1400" b="1" dirty="0" smtClean="0"/>
              <a:t>: </a:t>
            </a:r>
            <a:r>
              <a:rPr lang="tr-TR" sz="1400" dirty="0" smtClean="0"/>
              <a:t>Uygulamanın cihazda çalıştığı </a:t>
            </a:r>
            <a:r>
              <a:rPr lang="tr-TR" sz="1400" dirty="0"/>
              <a:t>zaman kullanacağı </a:t>
            </a:r>
            <a:r>
              <a:rPr lang="tr-TR" sz="1400" b="1" u="sng" dirty="0"/>
              <a:t>en düşük </a:t>
            </a:r>
            <a:r>
              <a:rPr lang="tr-TR" sz="1400" b="1" u="sng" dirty="0" err="1"/>
              <a:t>Android</a:t>
            </a:r>
            <a:r>
              <a:rPr lang="tr-TR" sz="1400" b="1" u="sng" dirty="0"/>
              <a:t> </a:t>
            </a:r>
            <a:r>
              <a:rPr lang="tr-TR" sz="1400" b="1" u="sng" dirty="0" smtClean="0"/>
              <a:t>sürümünü </a:t>
            </a:r>
            <a:r>
              <a:rPr lang="tr-TR" sz="1400" b="1" u="sng" dirty="0"/>
              <a:t>belirtir.</a:t>
            </a:r>
          </a:p>
        </p:txBody>
      </p:sp>
      <p:pic>
        <p:nvPicPr>
          <p:cNvPr id="5" name="Resim 4"/>
          <p:cNvPicPr>
            <a:picLocks noChangeAspect="1"/>
          </p:cNvPicPr>
          <p:nvPr/>
        </p:nvPicPr>
        <p:blipFill>
          <a:blip r:embed="rId4"/>
          <a:stretch>
            <a:fillRect/>
          </a:stretch>
        </p:blipFill>
        <p:spPr>
          <a:xfrm>
            <a:off x="1652732" y="2113837"/>
            <a:ext cx="6662142" cy="4784395"/>
          </a:xfrm>
          <a:prstGeom prst="rect">
            <a:avLst/>
          </a:prstGeom>
        </p:spPr>
      </p:pic>
    </p:spTree>
    <p:extLst>
      <p:ext uri="{BB962C8B-B14F-4D97-AF65-F5344CB8AC3E}">
        <p14:creationId xmlns:p14="http://schemas.microsoft.com/office/powerpoint/2010/main" val="2497868425"/>
      </p:ext>
    </p:extLst>
  </p:cSld>
  <p:clrMapOvr>
    <a:masterClrMapping/>
  </p:clrMapOvr>
  <p:transition spd="med">
    <p:wheel spokes="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a:solidFill>
                  <a:srgbClr val="FF0000"/>
                </a:solidFill>
                <a:effectLst>
                  <a:outerShdw blurRad="38100" dist="38100" dir="2700000" algn="tl">
                    <a:srgbClr val="000000">
                      <a:alpha val="43137"/>
                    </a:srgbClr>
                  </a:outerShdw>
                </a:effectLst>
                <a:latin typeface="Lucida Fax" pitchFamily="18" charset="0"/>
              </a:rPr>
              <a:t> </a:t>
            </a:r>
            <a:r>
              <a:rPr lang="tr-TR" sz="2000" b="1" dirty="0" smtClean="0">
                <a:solidFill>
                  <a:srgbClr val="FF0000"/>
                </a:solidFill>
                <a:effectLst>
                  <a:outerShdw blurRad="38100" dist="38100" dir="2700000" algn="tl">
                    <a:srgbClr val="000000">
                      <a:alpha val="43137"/>
                    </a:srgbClr>
                  </a:outerShdw>
                </a:effectLst>
                <a:latin typeface="Lucida Fax" pitchFamily="18" charset="0"/>
              </a:rPr>
              <a:t>Projesi </a:t>
            </a:r>
            <a:r>
              <a:rPr lang="tr-TR" sz="2000" b="1" dirty="0">
                <a:solidFill>
                  <a:srgbClr val="FF0000"/>
                </a:solidFill>
                <a:effectLst>
                  <a:outerShdw blurRad="38100" dist="38100" dir="2700000" algn="tl">
                    <a:srgbClr val="000000">
                      <a:alpha val="43137"/>
                    </a:srgbClr>
                  </a:outerShdw>
                </a:effectLst>
                <a:latin typeface="Lucida Fax" pitchFamily="18" charset="0"/>
              </a:rPr>
              <a:t>Oluşturma Aşaması</a:t>
            </a:r>
          </a:p>
        </p:txBody>
      </p:sp>
      <p:sp>
        <p:nvSpPr>
          <p:cNvPr id="8" name="Metin kutusu 7"/>
          <p:cNvSpPr txBox="1"/>
          <p:nvPr/>
        </p:nvSpPr>
        <p:spPr>
          <a:xfrm>
            <a:off x="750243" y="946551"/>
            <a:ext cx="8413762" cy="307777"/>
          </a:xfrm>
          <a:prstGeom prst="rect">
            <a:avLst/>
          </a:prstGeom>
          <a:noFill/>
        </p:spPr>
        <p:txBody>
          <a:bodyPr wrap="square" rtlCol="0">
            <a:spAutoFit/>
          </a:bodyPr>
          <a:lstStyle/>
          <a:p>
            <a:r>
              <a:rPr lang="tr-TR" sz="1400" dirty="0" smtClean="0"/>
              <a:t>En </a:t>
            </a:r>
            <a:r>
              <a:rPr lang="tr-TR" sz="1400" dirty="0"/>
              <a:t>düşük </a:t>
            </a:r>
            <a:r>
              <a:rPr lang="tr-TR" sz="1400" dirty="0" err="1"/>
              <a:t>Android</a:t>
            </a:r>
            <a:r>
              <a:rPr lang="tr-TR" sz="1400" dirty="0"/>
              <a:t> işletim sistemi sürümünü </a:t>
            </a:r>
            <a:r>
              <a:rPr lang="tr-TR" sz="1400" dirty="0" smtClean="0"/>
              <a:t>(API) seçebiliriz, istatistikleri görebiliriz.</a:t>
            </a:r>
            <a:endParaRPr lang="tr-TR" sz="1400" dirty="0"/>
          </a:p>
        </p:txBody>
      </p:sp>
      <p:pic>
        <p:nvPicPr>
          <p:cNvPr id="3" name="Resim 2"/>
          <p:cNvPicPr>
            <a:picLocks noChangeAspect="1"/>
          </p:cNvPicPr>
          <p:nvPr/>
        </p:nvPicPr>
        <p:blipFill>
          <a:blip r:embed="rId4"/>
          <a:stretch>
            <a:fillRect/>
          </a:stretch>
        </p:blipFill>
        <p:spPr>
          <a:xfrm>
            <a:off x="1" y="1241286"/>
            <a:ext cx="9164004" cy="5666600"/>
          </a:xfrm>
          <a:prstGeom prst="rect">
            <a:avLst/>
          </a:prstGeom>
        </p:spPr>
      </p:pic>
    </p:spTree>
    <p:extLst>
      <p:ext uri="{BB962C8B-B14F-4D97-AF65-F5344CB8AC3E}">
        <p14:creationId xmlns:p14="http://schemas.microsoft.com/office/powerpoint/2010/main" val="2806054703"/>
      </p:ext>
    </p:extLst>
  </p:cSld>
  <p:clrMapOvr>
    <a:masterClrMapping/>
  </p:clrMapOvr>
  <p:transition spd="med">
    <p:wheel spokes="1"/>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a:solidFill>
                  <a:srgbClr val="FF0000"/>
                </a:solidFill>
                <a:effectLst>
                  <a:outerShdw blurRad="38100" dist="38100" dir="2700000" algn="tl">
                    <a:srgbClr val="000000">
                      <a:alpha val="43137"/>
                    </a:srgbClr>
                  </a:outerShdw>
                </a:effectLst>
                <a:latin typeface="Lucida Fax" pitchFamily="18" charset="0"/>
              </a:rPr>
              <a:t> </a:t>
            </a:r>
            <a:r>
              <a:rPr lang="tr-TR" sz="2000" b="1" dirty="0" smtClean="0">
                <a:solidFill>
                  <a:srgbClr val="FF0000"/>
                </a:solidFill>
                <a:effectLst>
                  <a:outerShdw blurRad="38100" dist="38100" dir="2700000" algn="tl">
                    <a:srgbClr val="000000">
                      <a:alpha val="43137"/>
                    </a:srgbClr>
                  </a:outerShdw>
                </a:effectLst>
                <a:latin typeface="Lucida Fax" pitchFamily="18" charset="0"/>
              </a:rPr>
              <a:t>Projesi </a:t>
            </a:r>
            <a:r>
              <a:rPr lang="tr-TR" sz="2000" b="1" dirty="0">
                <a:solidFill>
                  <a:srgbClr val="FF0000"/>
                </a:solidFill>
                <a:effectLst>
                  <a:outerShdw blurRad="38100" dist="38100" dir="2700000" algn="tl">
                    <a:srgbClr val="000000">
                      <a:alpha val="43137"/>
                    </a:srgbClr>
                  </a:outerShdw>
                </a:effectLst>
                <a:latin typeface="Lucida Fax" pitchFamily="18" charset="0"/>
              </a:rPr>
              <a:t>Oluşturma Aşaması</a:t>
            </a:r>
          </a:p>
        </p:txBody>
      </p:sp>
      <p:pic>
        <p:nvPicPr>
          <p:cNvPr id="2" name="Resim 1"/>
          <p:cNvPicPr>
            <a:picLocks noChangeAspect="1"/>
          </p:cNvPicPr>
          <p:nvPr/>
        </p:nvPicPr>
        <p:blipFill>
          <a:blip r:embed="rId4"/>
          <a:stretch>
            <a:fillRect/>
          </a:stretch>
        </p:blipFill>
        <p:spPr>
          <a:xfrm>
            <a:off x="1247775" y="1013484"/>
            <a:ext cx="7410450" cy="5781675"/>
          </a:xfrm>
          <a:prstGeom prst="rect">
            <a:avLst/>
          </a:prstGeom>
        </p:spPr>
      </p:pic>
    </p:spTree>
    <p:extLst>
      <p:ext uri="{BB962C8B-B14F-4D97-AF65-F5344CB8AC3E}">
        <p14:creationId xmlns:p14="http://schemas.microsoft.com/office/powerpoint/2010/main" val="3086934508"/>
      </p:ext>
    </p:extLst>
  </p:cSld>
  <p:clrMapOvr>
    <a:masterClrMapping/>
  </p:clrMapOvr>
  <p:transition spd="med">
    <p:wheel spokes="1"/>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Gradle</a:t>
            </a:r>
            <a:r>
              <a:rPr lang="tr-TR" sz="2000" b="1" dirty="0">
                <a:solidFill>
                  <a:srgbClr val="FF0000"/>
                </a:solidFill>
                <a:effectLst>
                  <a:outerShdw blurRad="38100" dist="38100" dir="2700000" algn="tl">
                    <a:srgbClr val="000000">
                      <a:alpha val="43137"/>
                    </a:srgbClr>
                  </a:outerShdw>
                </a:effectLst>
                <a:latin typeface="Lucida Fax" pitchFamily="18" charset="0"/>
              </a:rPr>
              <a:t> nedir?</a:t>
            </a:r>
          </a:p>
        </p:txBody>
      </p:sp>
      <p:sp>
        <p:nvSpPr>
          <p:cNvPr id="8" name="Metin kutusu 7"/>
          <p:cNvSpPr txBox="1"/>
          <p:nvPr/>
        </p:nvSpPr>
        <p:spPr>
          <a:xfrm>
            <a:off x="992560" y="1180082"/>
            <a:ext cx="7920880" cy="4093428"/>
          </a:xfrm>
          <a:prstGeom prst="rect">
            <a:avLst/>
          </a:prstGeom>
          <a:noFill/>
        </p:spPr>
        <p:txBody>
          <a:bodyPr wrap="square" rtlCol="0">
            <a:spAutoFit/>
          </a:bodyPr>
          <a:lstStyle/>
          <a:p>
            <a:pPr marL="342900" indent="-342900" algn="just">
              <a:buFont typeface="Wingdings" panose="05000000000000000000" pitchFamily="2" charset="2"/>
              <a:buChar char="q"/>
            </a:pPr>
            <a:r>
              <a:rPr lang="tr-TR" sz="2000" dirty="0"/>
              <a:t>Bilindiği üzere her editör uygulamanın bir </a:t>
            </a:r>
            <a:r>
              <a:rPr lang="tr-TR" sz="2000" dirty="0" smtClean="0"/>
              <a:t>“</a:t>
            </a:r>
            <a:r>
              <a:rPr lang="tr-TR" sz="2000" b="1" dirty="0" err="1" smtClean="0"/>
              <a:t>build</a:t>
            </a:r>
            <a:r>
              <a:rPr lang="tr-TR" sz="2000" dirty="0" smtClean="0"/>
              <a:t>” </a:t>
            </a:r>
            <a:r>
              <a:rPr lang="tr-TR" sz="2000" dirty="0"/>
              <a:t>sistemi bulunmaktadır. </a:t>
            </a:r>
            <a:r>
              <a:rPr lang="tr-TR" sz="2000" dirty="0" err="1"/>
              <a:t>Android</a:t>
            </a:r>
            <a:r>
              <a:rPr lang="tr-TR" sz="2000" dirty="0"/>
              <a:t> </a:t>
            </a:r>
            <a:r>
              <a:rPr lang="tr-TR" sz="2000" dirty="0" err="1"/>
              <a:t>Studio’da</a:t>
            </a:r>
            <a:r>
              <a:rPr lang="tr-TR" sz="2000" dirty="0"/>
              <a:t> bu </a:t>
            </a:r>
            <a:r>
              <a:rPr lang="tr-TR" sz="2000" u="sng" dirty="0" err="1"/>
              <a:t>build</a:t>
            </a:r>
            <a:r>
              <a:rPr lang="tr-TR" sz="2000" u="sng" dirty="0"/>
              <a:t> sistemini</a:t>
            </a:r>
            <a:r>
              <a:rPr lang="tr-TR" sz="2000" dirty="0"/>
              <a:t> </a:t>
            </a:r>
            <a:r>
              <a:rPr lang="tr-TR" sz="2000" b="1" dirty="0" err="1"/>
              <a:t>Gradle</a:t>
            </a:r>
            <a:r>
              <a:rPr lang="tr-TR" sz="2000" dirty="0"/>
              <a:t> ile gerçekleştirmektedir</a:t>
            </a:r>
            <a:r>
              <a:rPr lang="tr-TR" sz="2000" dirty="0" smtClean="0"/>
              <a:t>.</a:t>
            </a:r>
          </a:p>
          <a:p>
            <a:pPr marL="342900" indent="-342900" algn="just">
              <a:buFont typeface="Wingdings" panose="05000000000000000000" pitchFamily="2" charset="2"/>
              <a:buChar char="q"/>
            </a:pPr>
            <a:r>
              <a:rPr lang="tr-TR" sz="2000" b="1" dirty="0" err="1"/>
              <a:t>Gradle</a:t>
            </a:r>
            <a:r>
              <a:rPr lang="tr-TR" sz="2000" dirty="0"/>
              <a:t>, </a:t>
            </a:r>
            <a:r>
              <a:rPr lang="tr-TR" sz="2000" u="sng" dirty="0" smtClean="0"/>
              <a:t>proje geliştirme aşamalarını </a:t>
            </a:r>
            <a:r>
              <a:rPr lang="tr-TR" sz="2000" b="1" u="sng" dirty="0" err="1" smtClean="0"/>
              <a:t>otomatize</a:t>
            </a:r>
            <a:r>
              <a:rPr lang="tr-TR" sz="2000" u="sng" dirty="0" smtClean="0"/>
              <a:t> eden</a:t>
            </a:r>
            <a:r>
              <a:rPr lang="tr-TR" sz="2000" dirty="0" smtClean="0"/>
              <a:t> bir </a:t>
            </a:r>
            <a:r>
              <a:rPr lang="tr-TR" sz="2000" dirty="0"/>
              <a:t>inşa (</a:t>
            </a:r>
            <a:r>
              <a:rPr lang="tr-TR" sz="2000" dirty="0" err="1"/>
              <a:t>build</a:t>
            </a:r>
            <a:r>
              <a:rPr lang="tr-TR" sz="2000" dirty="0"/>
              <a:t>) sistemidir. </a:t>
            </a:r>
            <a:r>
              <a:rPr lang="tr-TR" sz="2000" i="1" u="sng" dirty="0" err="1">
                <a:effectLst>
                  <a:outerShdw blurRad="38100" dist="38100" dir="2700000" algn="tl">
                    <a:srgbClr val="000000">
                      <a:alpha val="43137"/>
                    </a:srgbClr>
                  </a:outerShdw>
                </a:effectLst>
              </a:rPr>
              <a:t>Gradle</a:t>
            </a:r>
            <a:r>
              <a:rPr lang="tr-TR" sz="2000" i="1" u="sng" dirty="0"/>
              <a:t> </a:t>
            </a:r>
            <a:r>
              <a:rPr lang="tr-TR" sz="2000" b="1" i="1" u="sng" dirty="0"/>
              <a:t>Ant</a:t>
            </a:r>
            <a:r>
              <a:rPr lang="tr-TR" sz="2000" i="1" u="sng" dirty="0"/>
              <a:t> ve </a:t>
            </a:r>
            <a:r>
              <a:rPr lang="tr-TR" sz="2000" b="1" i="1" u="sng" dirty="0" err="1"/>
              <a:t>Maven</a:t>
            </a:r>
            <a:r>
              <a:rPr lang="tr-TR" sz="2000" i="1" u="sng" dirty="0"/>
              <a:t> </a:t>
            </a:r>
            <a:r>
              <a:rPr lang="tr-TR" sz="2000" i="1" u="sng" dirty="0" err="1">
                <a:effectLst>
                  <a:outerShdw blurRad="38100" dist="38100" dir="2700000" algn="tl">
                    <a:srgbClr val="000000">
                      <a:alpha val="43137"/>
                    </a:srgbClr>
                  </a:outerShdw>
                </a:effectLst>
              </a:rPr>
              <a:t>build</a:t>
            </a:r>
            <a:r>
              <a:rPr lang="tr-TR" sz="2000" i="1" u="sng" dirty="0"/>
              <a:t> </a:t>
            </a:r>
            <a:r>
              <a:rPr lang="tr-TR" sz="2000" i="1" u="sng" dirty="0" smtClean="0"/>
              <a:t>sistemlerinin </a:t>
            </a:r>
            <a:r>
              <a:rPr lang="tr-TR" sz="2000" i="1" u="sng" dirty="0"/>
              <a:t>sentez halidir. </a:t>
            </a:r>
            <a:endParaRPr lang="tr-TR" sz="2000" i="1" u="sng" dirty="0" smtClean="0"/>
          </a:p>
          <a:p>
            <a:pPr marL="342900" indent="-342900" algn="just">
              <a:buFont typeface="Wingdings" panose="05000000000000000000" pitchFamily="2" charset="2"/>
              <a:buChar char="q"/>
            </a:pPr>
            <a:r>
              <a:rPr lang="tr-TR" sz="2000" dirty="0" err="1"/>
              <a:t>Android</a:t>
            </a:r>
            <a:r>
              <a:rPr lang="tr-TR" sz="2000" dirty="0"/>
              <a:t> için </a:t>
            </a:r>
            <a:r>
              <a:rPr lang="tr-TR" sz="2000" u="sng" dirty="0"/>
              <a:t>tercih edilmesinin </a:t>
            </a:r>
            <a:r>
              <a:rPr lang="tr-TR" sz="2000" u="sng" dirty="0" smtClean="0"/>
              <a:t>sebebi</a:t>
            </a:r>
            <a:r>
              <a:rPr lang="tr-TR" sz="2000" dirty="0" smtClean="0"/>
              <a:t>, </a:t>
            </a:r>
            <a:r>
              <a:rPr lang="tr-TR" sz="2000" u="sng" dirty="0" smtClean="0"/>
              <a:t>içinde </a:t>
            </a:r>
            <a:r>
              <a:rPr lang="tr-TR" sz="2000" u="sng" dirty="0" err="1"/>
              <a:t>xml</a:t>
            </a:r>
            <a:r>
              <a:rPr lang="tr-TR" sz="2000" u="sng" dirty="0"/>
              <a:t>, resim ve font dosyaları gibi </a:t>
            </a:r>
            <a:r>
              <a:rPr lang="tr-TR" sz="2000" u="sng" dirty="0" err="1"/>
              <a:t>Android</a:t>
            </a:r>
            <a:r>
              <a:rPr lang="tr-TR" sz="2000" u="sng" dirty="0"/>
              <a:t> projesinde gereken diğer bileşenleri barındıran paketlerin oluşturulabilmesidir.</a:t>
            </a:r>
            <a:r>
              <a:rPr lang="tr-TR" sz="2000" dirty="0"/>
              <a:t> Yani </a:t>
            </a:r>
            <a:r>
              <a:rPr lang="tr-TR" sz="2000" dirty="0" err="1"/>
              <a:t>Maven</a:t>
            </a:r>
            <a:r>
              <a:rPr lang="tr-TR" sz="2000" dirty="0"/>
              <a:t> projelerinde sadece Java içerebilen .</a:t>
            </a:r>
            <a:r>
              <a:rPr lang="tr-TR" sz="2000" dirty="0" err="1"/>
              <a:t>jar</a:t>
            </a:r>
            <a:r>
              <a:rPr lang="tr-TR" sz="2000" dirty="0"/>
              <a:t> çıktıları kullanılabilirken </a:t>
            </a:r>
            <a:r>
              <a:rPr lang="tr-TR" sz="2000" dirty="0" err="1"/>
              <a:t>Gradle’da</a:t>
            </a:r>
            <a:r>
              <a:rPr lang="tr-TR" sz="2000" dirty="0"/>
              <a:t> içerisinde </a:t>
            </a:r>
            <a:r>
              <a:rPr lang="tr-TR" sz="2000" dirty="0" err="1" smtClean="0"/>
              <a:t>java</a:t>
            </a:r>
            <a:r>
              <a:rPr lang="tr-TR" sz="2000" dirty="0"/>
              <a:t>, resim, font ve </a:t>
            </a:r>
            <a:r>
              <a:rPr lang="tr-TR" sz="2000" dirty="0" err="1"/>
              <a:t>xml</a:t>
            </a:r>
            <a:r>
              <a:rPr lang="tr-TR" sz="2000" dirty="0"/>
              <a:t> içeren .</a:t>
            </a:r>
            <a:r>
              <a:rPr lang="tr-TR" sz="2000" dirty="0" err="1"/>
              <a:t>aar</a:t>
            </a:r>
            <a:r>
              <a:rPr lang="tr-TR" sz="2000" dirty="0"/>
              <a:t> çıktıları kullanılabilirsiniz. </a:t>
            </a:r>
            <a:endParaRPr lang="tr-TR" sz="2000" dirty="0" smtClean="0"/>
          </a:p>
          <a:p>
            <a:pPr marL="342900" indent="-342900" algn="just">
              <a:buFont typeface="Wingdings" panose="05000000000000000000" pitchFamily="2" charset="2"/>
              <a:buChar char="q"/>
            </a:pPr>
            <a:r>
              <a:rPr lang="tr-TR" sz="2000" dirty="0"/>
              <a:t>Projemiz oluşturulurken </a:t>
            </a:r>
            <a:r>
              <a:rPr lang="tr-TR" sz="2000" dirty="0" err="1"/>
              <a:t>Gradle</a:t>
            </a:r>
            <a:r>
              <a:rPr lang="tr-TR" sz="2000" dirty="0"/>
              <a:t>: </a:t>
            </a:r>
            <a:r>
              <a:rPr lang="tr-TR" sz="2000" dirty="0" err="1"/>
              <a:t>Build</a:t>
            </a:r>
            <a:r>
              <a:rPr lang="tr-TR" sz="2000" dirty="0"/>
              <a:t> gibi bir ekran var. Bu projelerimizin </a:t>
            </a:r>
            <a:r>
              <a:rPr lang="tr-TR" sz="2000" dirty="0" err="1"/>
              <a:t>Gradle</a:t>
            </a:r>
            <a:r>
              <a:rPr lang="tr-TR" sz="2000" dirty="0"/>
              <a:t> ile </a:t>
            </a:r>
            <a:r>
              <a:rPr lang="tr-TR" sz="2000" dirty="0" err="1"/>
              <a:t>build</a:t>
            </a:r>
            <a:r>
              <a:rPr lang="tr-TR" sz="2000" dirty="0"/>
              <a:t> edildiğini gösteriyor.</a:t>
            </a:r>
          </a:p>
          <a:p>
            <a:endParaRPr lang="tr-TR" sz="2000" dirty="0"/>
          </a:p>
        </p:txBody>
      </p:sp>
      <p:pic>
        <p:nvPicPr>
          <p:cNvPr id="2" name="Picture 2" descr="http://mobilecoder.net/wp-content/uploads/2015/04/GradleileUygulamaGelistirme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6345" y="5267383"/>
            <a:ext cx="6453309" cy="113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608793"/>
      </p:ext>
    </p:extLst>
  </p:cSld>
  <p:clrMapOvr>
    <a:masterClrMapping/>
  </p:clrMapOvr>
  <p:transition spd="med">
    <p:wheel spokes="1"/>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ikdörtgen 1"/>
          <p:cNvSpPr/>
          <p:nvPr/>
        </p:nvSpPr>
        <p:spPr>
          <a:xfrm>
            <a:off x="870276" y="179712"/>
            <a:ext cx="6726059" cy="707886"/>
          </a:xfrm>
          <a:prstGeom prst="rect">
            <a:avLst/>
          </a:prstGeom>
        </p:spPr>
        <p:txBody>
          <a:bodyPr wrap="square">
            <a:spAutoFit/>
          </a:bodyPr>
          <a:lstStyle/>
          <a:p>
            <a:r>
              <a:rPr lang="tr-TR" sz="2000" b="1" dirty="0" smtClean="0">
                <a:solidFill>
                  <a:srgbClr val="FF4C00"/>
                </a:solidFill>
                <a:latin typeface="Lucida Fax" pitchFamily="18" charset="0"/>
              </a:rPr>
              <a:t>İlk Uygulamamız</a:t>
            </a:r>
          </a:p>
          <a:p>
            <a:r>
              <a:rPr lang="tr-TR" sz="2000" b="1" dirty="0" err="1" smtClean="0">
                <a:solidFill>
                  <a:srgbClr val="FF4C00"/>
                </a:solidFill>
                <a:latin typeface="Lucida Fax" pitchFamily="18" charset="0"/>
              </a:rPr>
              <a:t>Hello</a:t>
            </a:r>
            <a:r>
              <a:rPr lang="tr-TR" sz="2000" b="1" dirty="0" smtClean="0">
                <a:solidFill>
                  <a:srgbClr val="FF4C00"/>
                </a:solidFill>
                <a:latin typeface="Lucida Fax" pitchFamily="18" charset="0"/>
              </a:rPr>
              <a:t> World!</a:t>
            </a:r>
            <a:endParaRPr lang="tr-TR" sz="2000" b="1" dirty="0">
              <a:solidFill>
                <a:srgbClr val="FF4C00"/>
              </a:solidFill>
              <a:latin typeface="Lucida Fax"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668" y="117276"/>
            <a:ext cx="1212850"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p:cNvPicPr>
            <a:picLocks noChangeAspect="1"/>
          </p:cNvPicPr>
          <p:nvPr/>
        </p:nvPicPr>
        <p:blipFill>
          <a:blip r:embed="rId4"/>
          <a:stretch>
            <a:fillRect/>
          </a:stretch>
        </p:blipFill>
        <p:spPr>
          <a:xfrm>
            <a:off x="5096508" y="66810"/>
            <a:ext cx="4047492" cy="6791190"/>
          </a:xfrm>
          <a:prstGeom prst="rect">
            <a:avLst/>
          </a:prstGeom>
        </p:spPr>
      </p:pic>
    </p:spTree>
    <p:extLst>
      <p:ext uri="{BB962C8B-B14F-4D97-AF65-F5344CB8AC3E}">
        <p14:creationId xmlns:p14="http://schemas.microsoft.com/office/powerpoint/2010/main" val="57033379"/>
      </p:ext>
    </p:extLst>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99592" y="277840"/>
            <a:ext cx="6726059" cy="400110"/>
          </a:xfrm>
          <a:prstGeom prst="rect">
            <a:avLst/>
          </a:prstGeom>
        </p:spPr>
        <p:txBody>
          <a:bodyPr wrap="square">
            <a:spAutoFit/>
          </a:bodyPr>
          <a:lstStyle/>
          <a:p>
            <a:r>
              <a:rPr lang="tr-TR" sz="2000" b="1" dirty="0" err="1">
                <a:solidFill>
                  <a:srgbClr val="FF0000"/>
                </a:solidFill>
                <a:effectLst>
                  <a:outerShdw blurRad="38100" dist="38100" dir="2700000" algn="tl">
                    <a:srgbClr val="000000">
                      <a:alpha val="43137"/>
                    </a:srgbClr>
                  </a:outerShdw>
                </a:effectLst>
                <a:latin typeface="Lucida Fax" pitchFamily="18" charset="0"/>
              </a:rPr>
              <a:t>build.gradle</a:t>
            </a:r>
            <a:r>
              <a:rPr lang="tr-TR" sz="2000" b="1" dirty="0">
                <a:solidFill>
                  <a:srgbClr val="FF0000"/>
                </a:solidFill>
                <a:effectLst>
                  <a:outerShdw blurRad="38100" dist="38100" dir="2700000" algn="tl">
                    <a:srgbClr val="000000">
                      <a:alpha val="43137"/>
                    </a:srgbClr>
                  </a:outerShdw>
                </a:effectLst>
                <a:latin typeface="Lucida Fax" pitchFamily="18" charset="0"/>
              </a:rPr>
              <a:t> </a:t>
            </a:r>
            <a:r>
              <a:rPr lang="tr-TR" sz="2000" b="1" dirty="0" smtClean="0">
                <a:solidFill>
                  <a:srgbClr val="FF0000"/>
                </a:solidFill>
                <a:effectLst>
                  <a:outerShdw blurRad="38100" dist="38100" dir="2700000" algn="tl">
                    <a:srgbClr val="000000">
                      <a:alpha val="43137"/>
                    </a:srgbClr>
                  </a:outerShdw>
                </a:effectLst>
                <a:latin typeface="Lucida Fax" pitchFamily="18" charset="0"/>
              </a:rPr>
              <a:t>dosyası?</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992559" y="913099"/>
            <a:ext cx="7920880" cy="1200329"/>
          </a:xfrm>
          <a:prstGeom prst="rect">
            <a:avLst/>
          </a:prstGeom>
          <a:noFill/>
        </p:spPr>
        <p:txBody>
          <a:bodyPr wrap="square" rtlCol="0">
            <a:spAutoFit/>
          </a:bodyPr>
          <a:lstStyle/>
          <a:p>
            <a:r>
              <a:rPr lang="tr-TR" sz="1800" b="1" dirty="0" err="1" smtClean="0">
                <a:solidFill>
                  <a:srgbClr val="00B050"/>
                </a:solidFill>
              </a:rPr>
              <a:t>build.gradle</a:t>
            </a:r>
            <a:r>
              <a:rPr lang="tr-TR" sz="1800" b="1" dirty="0" smtClean="0"/>
              <a:t> dosyası:</a:t>
            </a:r>
            <a:r>
              <a:rPr lang="tr-TR" sz="1800" dirty="0"/>
              <a:t> Projenin </a:t>
            </a:r>
            <a:r>
              <a:rPr lang="tr-TR" sz="1800" b="1" dirty="0"/>
              <a:t>inşa bilgilerinin </a:t>
            </a:r>
            <a:r>
              <a:rPr lang="tr-TR" sz="1800" dirty="0"/>
              <a:t>bulunduğu yer. Yani </a:t>
            </a:r>
            <a:r>
              <a:rPr lang="tr-TR" sz="1800" b="1" dirty="0"/>
              <a:t>kütüphane</a:t>
            </a:r>
            <a:r>
              <a:rPr lang="tr-TR" sz="1800" dirty="0"/>
              <a:t>, </a:t>
            </a:r>
            <a:r>
              <a:rPr lang="tr-TR" sz="1800" b="1" dirty="0" err="1" smtClean="0"/>
              <a:t>proguard</a:t>
            </a:r>
            <a:r>
              <a:rPr lang="tr-TR" sz="1800" b="1" dirty="0" smtClean="0"/>
              <a:t> (kod sıkıştırma ve karıştırma)</a:t>
            </a:r>
            <a:r>
              <a:rPr lang="tr-TR" sz="1800" dirty="0" smtClean="0"/>
              <a:t> </a:t>
            </a:r>
            <a:r>
              <a:rPr lang="tr-TR" sz="1800" dirty="0"/>
              <a:t>ve </a:t>
            </a:r>
            <a:r>
              <a:rPr lang="tr-TR" sz="1800" b="1" dirty="0"/>
              <a:t>diğer yapılarla ilgili bilgiler </a:t>
            </a:r>
            <a:r>
              <a:rPr lang="tr-TR" sz="1800" dirty="0"/>
              <a:t>burada tutulur</a:t>
            </a:r>
            <a:r>
              <a:rPr lang="tr-TR" sz="1800" dirty="0" smtClean="0"/>
              <a:t>. Genel </a:t>
            </a:r>
            <a:r>
              <a:rPr lang="tr-TR" sz="1800" dirty="0"/>
              <a:t>proje için bir tane </a:t>
            </a:r>
            <a:r>
              <a:rPr lang="tr-TR" sz="1800" dirty="0" err="1" smtClean="0"/>
              <a:t>build.gradle</a:t>
            </a:r>
            <a:r>
              <a:rPr lang="tr-TR" sz="1800" dirty="0" smtClean="0"/>
              <a:t> </a:t>
            </a:r>
            <a:r>
              <a:rPr lang="tr-TR" sz="1800" dirty="0"/>
              <a:t>dosyası vardır. Başlangıç olarak sizin kullanacağınız dosya </a:t>
            </a:r>
            <a:r>
              <a:rPr lang="tr-TR" sz="1800" dirty="0" err="1" smtClean="0"/>
              <a:t>app</a:t>
            </a:r>
            <a:r>
              <a:rPr lang="tr-TR" sz="1800" dirty="0" smtClean="0"/>
              <a:t>/</a:t>
            </a:r>
            <a:r>
              <a:rPr lang="tr-TR" sz="1800" dirty="0" err="1" smtClean="0"/>
              <a:t>src</a:t>
            </a:r>
            <a:r>
              <a:rPr lang="tr-TR" sz="1800" dirty="0" smtClean="0"/>
              <a:t>/ </a:t>
            </a:r>
            <a:r>
              <a:rPr lang="tr-TR" sz="1800" dirty="0"/>
              <a:t>klasörü altındaki </a:t>
            </a:r>
            <a:r>
              <a:rPr lang="tr-TR" sz="1800" dirty="0" err="1"/>
              <a:t>build.gradle’dır</a:t>
            </a:r>
            <a:r>
              <a:rPr lang="tr-TR" sz="1800" dirty="0"/>
              <a:t>. </a:t>
            </a:r>
            <a:r>
              <a:rPr lang="tr-TR" sz="1800" dirty="0" smtClean="0"/>
              <a:t>Ona </a:t>
            </a:r>
            <a:r>
              <a:rPr lang="tr-TR" sz="1800" dirty="0"/>
              <a:t>tıklayalım</a:t>
            </a:r>
            <a:r>
              <a:rPr lang="tr-TR" sz="1800" dirty="0" smtClean="0"/>
              <a:t>.</a:t>
            </a:r>
            <a:endParaRPr lang="tr-TR" sz="1800" dirty="0"/>
          </a:p>
        </p:txBody>
      </p:sp>
      <p:pic>
        <p:nvPicPr>
          <p:cNvPr id="3074" name="Picture 2" descr="http://mobilecoder.net/wp-content/uploads/2015/04/GradleileUygulamaGelistirme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2233433"/>
            <a:ext cx="7377906" cy="4607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189792"/>
      </p:ext>
    </p:extLst>
  </p:cSld>
  <p:clrMapOvr>
    <a:masterClrMapping/>
  </p:clrMapOvr>
  <p:transition spd="med">
    <p:wheel spokes="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a:solidFill>
                  <a:srgbClr val="FF0000"/>
                </a:solidFill>
                <a:effectLst>
                  <a:outerShdw blurRad="38100" dist="38100" dir="2700000" algn="tl">
                    <a:srgbClr val="000000">
                      <a:alpha val="43137"/>
                    </a:srgbClr>
                  </a:outerShdw>
                </a:effectLst>
                <a:latin typeface="Lucida Fax" pitchFamily="18" charset="0"/>
              </a:rPr>
              <a:t> </a:t>
            </a:r>
            <a:r>
              <a:rPr lang="tr-TR" sz="2000" b="1" dirty="0" smtClean="0">
                <a:solidFill>
                  <a:srgbClr val="FF0000"/>
                </a:solidFill>
                <a:effectLst>
                  <a:outerShdw blurRad="38100" dist="38100" dir="2700000" algn="tl">
                    <a:srgbClr val="000000">
                      <a:alpha val="43137"/>
                    </a:srgbClr>
                  </a:outerShdw>
                </a:effectLst>
                <a:latin typeface="Lucida Fax" pitchFamily="18" charset="0"/>
              </a:rPr>
              <a:t>Projesi</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750243" y="946551"/>
            <a:ext cx="8413762" cy="1077218"/>
          </a:xfrm>
          <a:prstGeom prst="rect">
            <a:avLst/>
          </a:prstGeom>
          <a:noFill/>
        </p:spPr>
        <p:txBody>
          <a:bodyPr wrap="square" rtlCol="0">
            <a:spAutoFit/>
          </a:bodyPr>
          <a:lstStyle/>
          <a:p>
            <a:r>
              <a:rPr lang="tr-TR" sz="1600" dirty="0"/>
              <a:t>Yeni bir proje oluşturduktan sonra </a:t>
            </a:r>
            <a:r>
              <a:rPr lang="tr-TR" sz="1600" dirty="0" err="1"/>
              <a:t>Android</a:t>
            </a:r>
            <a:r>
              <a:rPr lang="tr-TR" sz="1600" dirty="0"/>
              <a:t> </a:t>
            </a:r>
            <a:r>
              <a:rPr lang="tr-TR" sz="1600" dirty="0" err="1"/>
              <a:t>Studio'nun</a:t>
            </a:r>
            <a:r>
              <a:rPr lang="tr-TR" sz="1600" dirty="0"/>
              <a:t> sol tarafında proje dosyalarımızı görebiliriz (siyah kutu). Orta bölgede ise seçilen dosyayla ilgili bir editör penceresi açılacaktır (kırmızı kutu). Bu bölümde hazırlayacağımız uygulamaların konsol çıktılarını </a:t>
            </a:r>
            <a:r>
              <a:rPr lang="tr-TR" sz="1600" b="1" dirty="0" err="1"/>
              <a:t>Event</a:t>
            </a:r>
            <a:r>
              <a:rPr lang="tr-TR" sz="1600" b="1" dirty="0"/>
              <a:t> </a:t>
            </a:r>
            <a:r>
              <a:rPr lang="tr-TR" sz="1600" b="1" dirty="0" err="1"/>
              <a:t>Log</a:t>
            </a:r>
            <a:r>
              <a:rPr lang="tr-TR" sz="1600" dirty="0"/>
              <a:t> adlı pencereden takip edebiliriz (yeşil kutu).</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455" y="2031132"/>
            <a:ext cx="82613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8483181"/>
      </p:ext>
    </p:extLst>
  </p:cSld>
  <p:clrMapOvr>
    <a:masterClrMapping/>
  </p:clrMapOvr>
  <p:transition spd="med">
    <p:wheel spokes="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00" y="1279798"/>
            <a:ext cx="9151390" cy="358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453656"/>
      </p:ext>
    </p:extLst>
  </p:cSld>
  <p:clrMapOvr>
    <a:masterClrMapping/>
  </p:clrMapOvr>
  <p:transition spd="med">
    <p:wheel spokes="1"/>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smtClean="0">
                <a:solidFill>
                  <a:srgbClr val="FF0000"/>
                </a:solidFill>
                <a:effectLst>
                  <a:outerShdw blurRad="38100" dist="38100" dir="2700000" algn="tl">
                    <a:srgbClr val="000000">
                      <a:alpha val="43137"/>
                    </a:srgbClr>
                  </a:outerShdw>
                </a:effectLst>
                <a:latin typeface="Lucida Fax" pitchFamily="18" charset="0"/>
              </a:rPr>
              <a:t> Project Yapısı (Klasörler)</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sp>
        <p:nvSpPr>
          <p:cNvPr id="8" name="Metin kutusu 7"/>
          <p:cNvSpPr txBox="1"/>
          <p:nvPr/>
        </p:nvSpPr>
        <p:spPr>
          <a:xfrm>
            <a:off x="823020" y="927610"/>
            <a:ext cx="4541068" cy="5632311"/>
          </a:xfrm>
          <a:prstGeom prst="rect">
            <a:avLst/>
          </a:prstGeom>
          <a:noFill/>
        </p:spPr>
        <p:txBody>
          <a:bodyPr wrap="square" rtlCol="0">
            <a:spAutoFit/>
          </a:bodyPr>
          <a:lstStyle/>
          <a:p>
            <a:pPr algn="just"/>
            <a:r>
              <a:rPr lang="tr-TR" sz="1500" b="1" dirty="0" err="1">
                <a:latin typeface="+mn-lt"/>
              </a:rPr>
              <a:t>j</a:t>
            </a:r>
            <a:r>
              <a:rPr lang="tr-TR" sz="1500" b="1" dirty="0" err="1" smtClean="0">
                <a:latin typeface="+mn-lt"/>
              </a:rPr>
              <a:t>ava</a:t>
            </a:r>
            <a:r>
              <a:rPr lang="tr-TR" sz="1500" b="1" dirty="0">
                <a:latin typeface="+mn-lt"/>
              </a:rPr>
              <a:t>:</a:t>
            </a:r>
            <a:r>
              <a:rPr lang="tr-TR" sz="1500" dirty="0">
                <a:latin typeface="+mn-lt"/>
              </a:rPr>
              <a:t> </a:t>
            </a:r>
            <a:r>
              <a:rPr lang="tr-TR" sz="1500" dirty="0" smtClean="0">
                <a:latin typeface="+mn-lt"/>
              </a:rPr>
              <a:t>Uzantısı </a:t>
            </a:r>
            <a:r>
              <a:rPr lang="tr-TR" sz="1500" u="sng" dirty="0" err="1" smtClean="0">
                <a:latin typeface="+mn-lt"/>
              </a:rPr>
              <a:t>java</a:t>
            </a:r>
            <a:r>
              <a:rPr lang="tr-TR" sz="1500" u="sng" dirty="0" smtClean="0">
                <a:latin typeface="+mn-lt"/>
              </a:rPr>
              <a:t> olan kaynak kodları</a:t>
            </a:r>
            <a:r>
              <a:rPr lang="tr-TR" sz="1500" dirty="0" smtClean="0">
                <a:latin typeface="+mn-lt"/>
              </a:rPr>
              <a:t> bulunur </a:t>
            </a:r>
          </a:p>
          <a:p>
            <a:pPr algn="just"/>
            <a:r>
              <a:rPr lang="tr-TR" sz="1500" b="1" dirty="0" err="1">
                <a:latin typeface="+mn-lt"/>
              </a:rPr>
              <a:t>r</a:t>
            </a:r>
            <a:r>
              <a:rPr lang="tr-TR" sz="1500" b="1" dirty="0" err="1" smtClean="0">
                <a:latin typeface="+mn-lt"/>
              </a:rPr>
              <a:t>es</a:t>
            </a:r>
            <a:r>
              <a:rPr lang="tr-TR" sz="1500" b="1" dirty="0">
                <a:latin typeface="+mn-lt"/>
              </a:rPr>
              <a:t>:</a:t>
            </a:r>
            <a:r>
              <a:rPr lang="tr-TR" sz="1500" dirty="0">
                <a:latin typeface="+mn-lt"/>
              </a:rPr>
              <a:t> B</a:t>
            </a:r>
            <a:r>
              <a:rPr lang="tr-TR" sz="1500" dirty="0" smtClean="0">
                <a:latin typeface="+mn-lt"/>
              </a:rPr>
              <a:t>u </a:t>
            </a:r>
            <a:r>
              <a:rPr lang="tr-TR" sz="1500" dirty="0">
                <a:latin typeface="+mn-lt"/>
              </a:rPr>
              <a:t>klasörde </a:t>
            </a:r>
            <a:r>
              <a:rPr lang="tr-TR" sz="1500" u="sng" dirty="0">
                <a:latin typeface="+mn-lt"/>
              </a:rPr>
              <a:t>uygulama ile birlikte dağıtılan fakat derlenmeyen yan unsur kaynaklar bulunur</a:t>
            </a:r>
            <a:r>
              <a:rPr lang="tr-TR" sz="1500" dirty="0" smtClean="0">
                <a:latin typeface="+mn-lt"/>
              </a:rPr>
              <a:t>. Görseller, medya dosyaları (</a:t>
            </a:r>
            <a:r>
              <a:rPr lang="tr-TR" sz="1500" dirty="0" err="1" smtClean="0">
                <a:latin typeface="+mn-lt"/>
              </a:rPr>
              <a:t>raw</a:t>
            </a:r>
            <a:r>
              <a:rPr lang="tr-TR" sz="1500" dirty="0" smtClean="0">
                <a:latin typeface="+mn-lt"/>
              </a:rPr>
              <a:t> klasöründe), </a:t>
            </a:r>
            <a:r>
              <a:rPr lang="tr-TR" sz="1500" dirty="0" err="1" smtClean="0">
                <a:latin typeface="+mn-lt"/>
              </a:rPr>
              <a:t>string</a:t>
            </a:r>
            <a:r>
              <a:rPr lang="tr-TR" sz="1500" dirty="0" smtClean="0">
                <a:latin typeface="+mn-lt"/>
              </a:rPr>
              <a:t>, stil, renkler, menüler, tasarımlar, animasyonlar (anim klasöründe) gibi. </a:t>
            </a:r>
          </a:p>
          <a:p>
            <a:pPr algn="just"/>
            <a:r>
              <a:rPr lang="tr-TR" sz="1500" b="1" dirty="0" err="1" smtClean="0">
                <a:latin typeface="+mn-lt"/>
              </a:rPr>
              <a:t>drawable</a:t>
            </a:r>
            <a:r>
              <a:rPr lang="tr-TR" sz="1500" b="1" dirty="0">
                <a:latin typeface="+mn-lt"/>
              </a:rPr>
              <a:t>:</a:t>
            </a:r>
            <a:r>
              <a:rPr lang="tr-TR" sz="1500" dirty="0">
                <a:latin typeface="+mn-lt"/>
              </a:rPr>
              <a:t> </a:t>
            </a:r>
            <a:r>
              <a:rPr lang="tr-TR" sz="1500" u="sng" dirty="0">
                <a:latin typeface="+mn-lt"/>
              </a:rPr>
              <a:t>Resim </a:t>
            </a:r>
            <a:r>
              <a:rPr lang="tr-TR" sz="1500" u="sng" dirty="0" smtClean="0">
                <a:latin typeface="+mn-lt"/>
              </a:rPr>
              <a:t>dosyalarımız</a:t>
            </a:r>
            <a:r>
              <a:rPr lang="tr-TR" sz="1500" dirty="0" smtClean="0">
                <a:latin typeface="+mn-lt"/>
              </a:rPr>
              <a:t> </a:t>
            </a:r>
            <a:r>
              <a:rPr lang="tr-TR" sz="1500" dirty="0">
                <a:latin typeface="+mn-lt"/>
              </a:rPr>
              <a:t>burada </a:t>
            </a:r>
            <a:r>
              <a:rPr lang="tr-TR" sz="1500" dirty="0" smtClean="0">
                <a:latin typeface="+mn-lt"/>
              </a:rPr>
              <a:t>bulunur. Dosyalarımız </a:t>
            </a:r>
            <a:r>
              <a:rPr lang="tr-TR" sz="1500" dirty="0">
                <a:latin typeface="+mn-lt"/>
              </a:rPr>
              <a:t>PNG ya da JPEG formatında olabilir. </a:t>
            </a:r>
            <a:r>
              <a:rPr lang="tr-TR" sz="1500" b="1" dirty="0" err="1">
                <a:latin typeface="+mn-lt"/>
              </a:rPr>
              <a:t>layout</a:t>
            </a:r>
            <a:r>
              <a:rPr lang="tr-TR" sz="1500" b="1" dirty="0">
                <a:latin typeface="+mn-lt"/>
              </a:rPr>
              <a:t>:</a:t>
            </a:r>
            <a:r>
              <a:rPr lang="tr-TR" sz="1500" dirty="0">
                <a:latin typeface="+mn-lt"/>
              </a:rPr>
              <a:t> Bu kısım tasarım dosyalarımızın olduğu klasördür. XML (</a:t>
            </a:r>
            <a:r>
              <a:rPr lang="tr-TR" sz="1500" dirty="0" err="1">
                <a:latin typeface="+mn-lt"/>
              </a:rPr>
              <a:t>extensible</a:t>
            </a:r>
            <a:r>
              <a:rPr lang="tr-TR" sz="1500" dirty="0">
                <a:latin typeface="+mn-lt"/>
              </a:rPr>
              <a:t> </a:t>
            </a:r>
            <a:r>
              <a:rPr lang="tr-TR" sz="1500" dirty="0" err="1">
                <a:latin typeface="+mn-lt"/>
              </a:rPr>
              <a:t>markup</a:t>
            </a:r>
            <a:r>
              <a:rPr lang="tr-TR" sz="1500" dirty="0">
                <a:latin typeface="+mn-lt"/>
              </a:rPr>
              <a:t> </a:t>
            </a:r>
            <a:r>
              <a:rPr lang="tr-TR" sz="1500" dirty="0" err="1">
                <a:latin typeface="+mn-lt"/>
              </a:rPr>
              <a:t>language</a:t>
            </a:r>
            <a:r>
              <a:rPr lang="tr-TR" sz="1500" dirty="0">
                <a:latin typeface="+mn-lt"/>
              </a:rPr>
              <a:t>) dili ile yazılmıştır. Buradaki tasarım dosyalarımızı </a:t>
            </a:r>
            <a:r>
              <a:rPr lang="tr-TR" sz="1500" dirty="0" err="1">
                <a:latin typeface="+mn-lt"/>
              </a:rPr>
              <a:t>javada</a:t>
            </a:r>
            <a:r>
              <a:rPr lang="tr-TR" sz="1500" dirty="0">
                <a:latin typeface="+mn-lt"/>
              </a:rPr>
              <a:t> </a:t>
            </a:r>
            <a:r>
              <a:rPr lang="tr-TR" sz="1500" u="sng" dirty="0" err="1">
                <a:latin typeface="+mn-lt"/>
              </a:rPr>
              <a:t>oncreate</a:t>
            </a:r>
            <a:r>
              <a:rPr lang="tr-TR" sz="1500" dirty="0">
                <a:latin typeface="+mn-lt"/>
              </a:rPr>
              <a:t> </a:t>
            </a:r>
            <a:r>
              <a:rPr lang="tr-TR" sz="1500" dirty="0" err="1">
                <a:latin typeface="+mn-lt"/>
              </a:rPr>
              <a:t>metodun'da</a:t>
            </a:r>
            <a:r>
              <a:rPr lang="tr-TR" sz="1500" dirty="0">
                <a:latin typeface="+mn-lt"/>
              </a:rPr>
              <a:t> çağırırız. </a:t>
            </a:r>
            <a:endParaRPr lang="tr-TR" sz="1500" dirty="0" smtClean="0">
              <a:latin typeface="+mn-lt"/>
            </a:endParaRPr>
          </a:p>
          <a:p>
            <a:pPr algn="just"/>
            <a:r>
              <a:rPr lang="tr-TR" sz="1500" b="1" dirty="0" err="1">
                <a:latin typeface="+mn-lt"/>
              </a:rPr>
              <a:t>mipmap</a:t>
            </a:r>
            <a:r>
              <a:rPr lang="tr-TR" sz="1500" b="1" dirty="0">
                <a:latin typeface="+mn-lt"/>
              </a:rPr>
              <a:t>:</a:t>
            </a:r>
            <a:r>
              <a:rPr lang="tr-TR" sz="1500" dirty="0">
                <a:latin typeface="+mn-lt"/>
              </a:rPr>
              <a:t> Uygulamanızın </a:t>
            </a:r>
            <a:r>
              <a:rPr lang="tr-TR" sz="1500" u="sng" dirty="0">
                <a:latin typeface="+mn-lt"/>
              </a:rPr>
              <a:t>açılış logolarını</a:t>
            </a:r>
            <a:r>
              <a:rPr lang="tr-TR" sz="1500" dirty="0">
                <a:latin typeface="+mn-lt"/>
              </a:rPr>
              <a:t> içerir. </a:t>
            </a:r>
          </a:p>
          <a:p>
            <a:pPr algn="just"/>
            <a:r>
              <a:rPr lang="tr-TR" sz="1500" b="1" dirty="0" err="1" smtClean="0">
                <a:latin typeface="+mn-lt"/>
              </a:rPr>
              <a:t>values</a:t>
            </a:r>
            <a:r>
              <a:rPr lang="tr-TR" sz="1500" b="1" dirty="0">
                <a:latin typeface="+mn-lt"/>
              </a:rPr>
              <a:t>:</a:t>
            </a:r>
            <a:r>
              <a:rPr lang="tr-TR" sz="1500" dirty="0"/>
              <a:t> </a:t>
            </a:r>
            <a:r>
              <a:rPr lang="tr-TR" sz="1500" dirty="0">
                <a:latin typeface="+mn-lt"/>
              </a:rPr>
              <a:t>Uygulamada kullanılan sabit değişkenler burada saklanabilir. </a:t>
            </a:r>
            <a:r>
              <a:rPr lang="tr-TR" sz="1500" u="sng" dirty="0">
                <a:latin typeface="+mn-lt"/>
              </a:rPr>
              <a:t>strings.xml colors.xml dimens.xml</a:t>
            </a:r>
            <a:r>
              <a:rPr lang="tr-TR" sz="1500" dirty="0">
                <a:latin typeface="+mn-lt"/>
              </a:rPr>
              <a:t> gibi dosyalar uygulamada kullanılan ve ekranlarda kullanıcıya gösterilen her türlü metni saklar. </a:t>
            </a:r>
          </a:p>
          <a:p>
            <a:pPr algn="just"/>
            <a:r>
              <a:rPr lang="tr-TR" sz="1500" b="1" dirty="0" err="1">
                <a:latin typeface="+mn-lt"/>
              </a:rPr>
              <a:t>menu</a:t>
            </a:r>
            <a:r>
              <a:rPr lang="tr-TR" sz="1500" b="1" dirty="0">
                <a:latin typeface="+mn-lt"/>
              </a:rPr>
              <a:t>:</a:t>
            </a:r>
            <a:r>
              <a:rPr lang="tr-TR" sz="1500" dirty="0"/>
              <a:t> </a:t>
            </a:r>
            <a:r>
              <a:rPr lang="tr-TR" sz="1500" dirty="0">
                <a:latin typeface="+mn-lt"/>
              </a:rPr>
              <a:t>Menu kısmını burada aktif edebiliriz.</a:t>
            </a:r>
          </a:p>
          <a:p>
            <a:pPr algn="just"/>
            <a:r>
              <a:rPr lang="tr-TR" sz="1500" b="1" dirty="0" err="1" smtClean="0">
                <a:latin typeface="+mn-lt"/>
              </a:rPr>
              <a:t>manifest</a:t>
            </a:r>
            <a:r>
              <a:rPr lang="tr-TR" sz="1500" b="1" dirty="0">
                <a:latin typeface="+mn-lt"/>
              </a:rPr>
              <a:t>: </a:t>
            </a:r>
            <a:r>
              <a:rPr lang="tr-TR" sz="1500" dirty="0" smtClean="0">
                <a:latin typeface="+mn-lt"/>
              </a:rPr>
              <a:t>Kütüphaneler, </a:t>
            </a:r>
            <a:r>
              <a:rPr lang="tr-TR" sz="1500" u="sng" dirty="0" smtClean="0">
                <a:latin typeface="+mn-lt"/>
              </a:rPr>
              <a:t>izinler, aktivite ve servisler</a:t>
            </a:r>
            <a:r>
              <a:rPr lang="tr-TR" sz="1500" dirty="0" smtClean="0">
                <a:latin typeface="+mn-lt"/>
              </a:rPr>
              <a:t> gibi temel unsurlara ilişkin </a:t>
            </a:r>
            <a:r>
              <a:rPr lang="tr-TR" sz="1500" u="sng" dirty="0" smtClean="0">
                <a:latin typeface="+mn-lt"/>
              </a:rPr>
              <a:t>ayarların</a:t>
            </a:r>
            <a:r>
              <a:rPr lang="tr-TR" sz="1500" dirty="0" smtClean="0">
                <a:latin typeface="+mn-lt"/>
              </a:rPr>
              <a:t> yapıldığı </a:t>
            </a:r>
            <a:r>
              <a:rPr lang="tr-TR" sz="1500" dirty="0" err="1" smtClean="0">
                <a:latin typeface="+mn-lt"/>
              </a:rPr>
              <a:t>xml</a:t>
            </a:r>
            <a:r>
              <a:rPr lang="tr-TR" sz="1500" dirty="0" smtClean="0">
                <a:latin typeface="+mn-lt"/>
              </a:rPr>
              <a:t> uzantılı dosyadır. Örneğin </a:t>
            </a:r>
            <a:r>
              <a:rPr lang="tr-TR" sz="1500" dirty="0" err="1">
                <a:latin typeface="+mn-lt"/>
              </a:rPr>
              <a:t>wifi'yi</a:t>
            </a:r>
            <a:r>
              <a:rPr lang="tr-TR" sz="1500" dirty="0">
                <a:latin typeface="+mn-lt"/>
              </a:rPr>
              <a:t> kullanmak için </a:t>
            </a:r>
            <a:r>
              <a:rPr lang="tr-TR" sz="1500" dirty="0" smtClean="0">
                <a:latin typeface="+mn-lt"/>
              </a:rPr>
              <a:t>telefondan alınacak izin gerekliliğini buraya </a:t>
            </a:r>
            <a:r>
              <a:rPr lang="tr-TR" sz="1500" dirty="0">
                <a:latin typeface="+mn-lt"/>
              </a:rPr>
              <a:t>yazacağız. </a:t>
            </a:r>
          </a:p>
        </p:txBody>
      </p:sp>
      <p:pic>
        <p:nvPicPr>
          <p:cNvPr id="2" name="Resim 1"/>
          <p:cNvPicPr>
            <a:picLocks noChangeAspect="1"/>
          </p:cNvPicPr>
          <p:nvPr/>
        </p:nvPicPr>
        <p:blipFill>
          <a:blip r:embed="rId4"/>
          <a:stretch>
            <a:fillRect/>
          </a:stretch>
        </p:blipFill>
        <p:spPr>
          <a:xfrm>
            <a:off x="5543550" y="719577"/>
            <a:ext cx="3600450" cy="6048375"/>
          </a:xfrm>
          <a:prstGeom prst="rect">
            <a:avLst/>
          </a:prstGeom>
        </p:spPr>
      </p:pic>
    </p:spTree>
    <p:extLst>
      <p:ext uri="{BB962C8B-B14F-4D97-AF65-F5344CB8AC3E}">
        <p14:creationId xmlns:p14="http://schemas.microsoft.com/office/powerpoint/2010/main" val="2077671929"/>
      </p:ext>
    </p:extLst>
  </p:cSld>
  <p:clrMapOvr>
    <a:masterClrMapping/>
  </p:clrMapOvr>
  <p:transition spd="med">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p:cNvPicPr>
            <a:picLocks noChangeAspect="1"/>
          </p:cNvPicPr>
          <p:nvPr/>
        </p:nvPicPr>
        <p:blipFill>
          <a:blip r:embed="rId4"/>
          <a:stretch>
            <a:fillRect/>
          </a:stretch>
        </p:blipFill>
        <p:spPr>
          <a:xfrm>
            <a:off x="762000" y="1700808"/>
            <a:ext cx="8382000" cy="4815191"/>
          </a:xfrm>
          <a:prstGeom prst="rect">
            <a:avLst/>
          </a:prstGeom>
        </p:spPr>
      </p:pic>
    </p:spTree>
    <p:extLst>
      <p:ext uri="{BB962C8B-B14F-4D97-AF65-F5344CB8AC3E}">
        <p14:creationId xmlns:p14="http://schemas.microsoft.com/office/powerpoint/2010/main" val="726323894"/>
      </p:ext>
    </p:extLst>
  </p:cSld>
  <p:clrMapOvr>
    <a:masterClrMapping/>
  </p:clrMapOvr>
  <p:transition spd="med">
    <p:wheel spokes="1"/>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smtClean="0">
                <a:solidFill>
                  <a:srgbClr val="FF0000"/>
                </a:solidFill>
                <a:effectLst>
                  <a:outerShdw blurRad="38100" dist="38100" dir="2700000" algn="tl">
                    <a:srgbClr val="000000">
                      <a:alpha val="43137"/>
                    </a:srgbClr>
                  </a:outerShdw>
                </a:effectLst>
                <a:latin typeface="Lucida Fax" pitchFamily="18" charset="0"/>
              </a:rPr>
              <a:t> Uygulama Kaynakları</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3" name="Resim 2"/>
          <p:cNvPicPr>
            <a:picLocks noChangeAspect="1"/>
          </p:cNvPicPr>
          <p:nvPr/>
        </p:nvPicPr>
        <p:blipFill>
          <a:blip r:embed="rId4"/>
          <a:stretch>
            <a:fillRect/>
          </a:stretch>
        </p:blipFill>
        <p:spPr>
          <a:xfrm>
            <a:off x="23242" y="1013484"/>
            <a:ext cx="9120758" cy="5844516"/>
          </a:xfrm>
          <a:prstGeom prst="rect">
            <a:avLst/>
          </a:prstGeom>
        </p:spPr>
      </p:pic>
    </p:spTree>
    <p:extLst>
      <p:ext uri="{BB962C8B-B14F-4D97-AF65-F5344CB8AC3E}">
        <p14:creationId xmlns:p14="http://schemas.microsoft.com/office/powerpoint/2010/main" val="191513376"/>
      </p:ext>
    </p:extLst>
  </p:cSld>
  <p:clrMapOvr>
    <a:masterClrMapping/>
  </p:clrMapOvr>
  <p:transition spd="med">
    <p:wheel spokes="1"/>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smtClean="0">
                <a:solidFill>
                  <a:srgbClr val="FF0000"/>
                </a:solidFill>
                <a:effectLst>
                  <a:outerShdw blurRad="38100" dist="38100" dir="2700000" algn="tl">
                    <a:srgbClr val="000000">
                      <a:alpha val="43137"/>
                    </a:srgbClr>
                  </a:outerShdw>
                </a:effectLst>
                <a:latin typeface="Lucida Fax" pitchFamily="18" charset="0"/>
              </a:rPr>
              <a:t>Bir </a:t>
            </a:r>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smtClean="0">
                <a:solidFill>
                  <a:srgbClr val="FF0000"/>
                </a:solidFill>
                <a:effectLst>
                  <a:outerShdw blurRad="38100" dist="38100" dir="2700000" algn="tl">
                    <a:srgbClr val="000000">
                      <a:alpha val="43137"/>
                    </a:srgbClr>
                  </a:outerShdw>
                </a:effectLst>
                <a:latin typeface="Lucida Fax" pitchFamily="18" charset="0"/>
              </a:rPr>
              <a:t> Projesinin Yapısı</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919" y="1196752"/>
            <a:ext cx="7872161" cy="488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896090"/>
      </p:ext>
    </p:extLst>
  </p:cSld>
  <p:clrMapOvr>
    <a:masterClrMapping/>
  </p:clrMapOvr>
  <p:transition spd="med">
    <p:wheel spokes="1"/>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smtClean="0">
                <a:solidFill>
                  <a:srgbClr val="FF0000"/>
                </a:solidFill>
                <a:effectLst>
                  <a:outerShdw blurRad="38100" dist="38100" dir="2700000" algn="tl">
                    <a:srgbClr val="000000">
                      <a:alpha val="43137"/>
                    </a:srgbClr>
                  </a:outerShdw>
                </a:effectLst>
                <a:latin typeface="Lucida Fax" pitchFamily="18" charset="0"/>
              </a:rPr>
              <a:t>Bir </a:t>
            </a:r>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smtClean="0">
                <a:solidFill>
                  <a:srgbClr val="FF0000"/>
                </a:solidFill>
                <a:effectLst>
                  <a:outerShdw blurRad="38100" dist="38100" dir="2700000" algn="tl">
                    <a:srgbClr val="000000">
                      <a:alpha val="43137"/>
                    </a:srgbClr>
                  </a:outerShdw>
                </a:effectLst>
                <a:latin typeface="Lucida Fax" pitchFamily="18" charset="0"/>
              </a:rPr>
              <a:t> Projesinin Yapısı</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276" y="-23881"/>
            <a:ext cx="6366020" cy="6881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1012697"/>
      </p:ext>
    </p:extLst>
  </p:cSld>
  <p:clrMapOvr>
    <a:masterClrMapping/>
  </p:clrMapOvr>
  <p:transition spd="med">
    <p:wheel spokes="1"/>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smtClean="0">
                <a:solidFill>
                  <a:srgbClr val="FF0000"/>
                </a:solidFill>
                <a:effectLst>
                  <a:outerShdw blurRad="38100" dist="38100" dir="2700000" algn="tl">
                    <a:srgbClr val="000000">
                      <a:alpha val="43137"/>
                    </a:srgbClr>
                  </a:outerShdw>
                </a:effectLst>
                <a:latin typeface="Lucida Fax" pitchFamily="18" charset="0"/>
              </a:rPr>
              <a:t>Bir </a:t>
            </a:r>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smtClean="0">
                <a:solidFill>
                  <a:srgbClr val="FF0000"/>
                </a:solidFill>
                <a:effectLst>
                  <a:outerShdw blurRad="38100" dist="38100" dir="2700000" algn="tl">
                    <a:srgbClr val="000000">
                      <a:alpha val="43137"/>
                    </a:srgbClr>
                  </a:outerShdw>
                </a:effectLst>
                <a:latin typeface="Lucida Fax" pitchFamily="18" charset="0"/>
              </a:rPr>
              <a:t> Projesinin Yapısı</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329" y="1268760"/>
            <a:ext cx="785068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5547221"/>
      </p:ext>
    </p:extLst>
  </p:cSld>
  <p:clrMapOvr>
    <a:masterClrMapping/>
  </p:clrMapOvr>
  <p:transition spd="med">
    <p:wheel spokes="1"/>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26059"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Android</a:t>
            </a:r>
            <a:r>
              <a:rPr lang="tr-TR" sz="2000" b="1" dirty="0" smtClean="0">
                <a:solidFill>
                  <a:srgbClr val="FF0000"/>
                </a:solidFill>
                <a:effectLst>
                  <a:outerShdw blurRad="38100" dist="38100" dir="2700000" algn="tl">
                    <a:srgbClr val="000000">
                      <a:alpha val="43137"/>
                    </a:srgbClr>
                  </a:outerShdw>
                </a:effectLst>
                <a:latin typeface="Lucida Fax" pitchFamily="18" charset="0"/>
              </a:rPr>
              <a:t> Uygulama </a:t>
            </a:r>
            <a:r>
              <a:rPr lang="tr-TR" sz="2000" b="1" dirty="0" err="1" smtClean="0">
                <a:solidFill>
                  <a:srgbClr val="FF0000"/>
                </a:solidFill>
                <a:effectLst>
                  <a:outerShdw blurRad="38100" dist="38100" dir="2700000" algn="tl">
                    <a:srgbClr val="000000">
                      <a:alpha val="43137"/>
                    </a:srgbClr>
                  </a:outerShdw>
                </a:effectLst>
                <a:latin typeface="Lucida Fax" pitchFamily="18" charset="0"/>
              </a:rPr>
              <a:t>Build</a:t>
            </a:r>
            <a:r>
              <a:rPr lang="tr-TR" sz="2000" b="1" dirty="0" smtClean="0">
                <a:solidFill>
                  <a:srgbClr val="FF0000"/>
                </a:solidFill>
                <a:effectLst>
                  <a:outerShdw blurRad="38100" dist="38100" dir="2700000" algn="tl">
                    <a:srgbClr val="000000">
                      <a:alpha val="43137"/>
                    </a:srgbClr>
                  </a:outerShdw>
                </a:effectLst>
                <a:latin typeface="Lucida Fax" pitchFamily="18" charset="0"/>
              </a:rPr>
              <a:t> İşlem Süreci?</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2" name="Resim 1"/>
          <p:cNvPicPr>
            <a:picLocks noChangeAspect="1"/>
          </p:cNvPicPr>
          <p:nvPr/>
        </p:nvPicPr>
        <p:blipFill>
          <a:blip r:embed="rId4"/>
          <a:stretch>
            <a:fillRect/>
          </a:stretch>
        </p:blipFill>
        <p:spPr>
          <a:xfrm>
            <a:off x="1331641" y="969346"/>
            <a:ext cx="6624736" cy="5888654"/>
          </a:xfrm>
          <a:prstGeom prst="rect">
            <a:avLst/>
          </a:prstGeom>
        </p:spPr>
      </p:pic>
    </p:spTree>
    <p:extLst>
      <p:ext uri="{BB962C8B-B14F-4D97-AF65-F5344CB8AC3E}">
        <p14:creationId xmlns:p14="http://schemas.microsoft.com/office/powerpoint/2010/main" val="3817605519"/>
      </p:ext>
    </p:extLst>
  </p:cSld>
  <p:clrMapOvr>
    <a:masterClrMapping/>
  </p:clrMapOvr>
  <p:transition spd="med">
    <p:wheel spokes="1"/>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98068"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Native-Hybrid</a:t>
            </a:r>
            <a:r>
              <a:rPr lang="tr-TR" sz="2000" b="1" dirty="0" smtClean="0">
                <a:solidFill>
                  <a:srgbClr val="FF0000"/>
                </a:solidFill>
                <a:effectLst>
                  <a:outerShdw blurRad="38100" dist="38100" dir="2700000" algn="tl">
                    <a:srgbClr val="000000">
                      <a:alpha val="43137"/>
                    </a:srgbClr>
                  </a:outerShdw>
                </a:effectLst>
                <a:latin typeface="Lucida Fax" pitchFamily="18" charset="0"/>
              </a:rPr>
              <a:t>?</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sp>
        <p:nvSpPr>
          <p:cNvPr id="3" name="Dikdörtgen 2"/>
          <p:cNvSpPr/>
          <p:nvPr/>
        </p:nvSpPr>
        <p:spPr>
          <a:xfrm>
            <a:off x="971600" y="989473"/>
            <a:ext cx="8064896" cy="5693866"/>
          </a:xfrm>
          <a:prstGeom prst="rect">
            <a:avLst/>
          </a:prstGeom>
        </p:spPr>
        <p:txBody>
          <a:bodyPr wrap="square">
            <a:spAutoFit/>
          </a:bodyPr>
          <a:lstStyle/>
          <a:p>
            <a:pPr marL="342900" indent="-342900" algn="just">
              <a:buFont typeface="Wingdings" panose="05000000000000000000" pitchFamily="2" charset="2"/>
              <a:buChar char="Ø"/>
            </a:pPr>
            <a:r>
              <a:rPr lang="tr-TR" sz="2000" b="1" dirty="0" err="1">
                <a:latin typeface="Droid Sans"/>
              </a:rPr>
              <a:t>Android</a:t>
            </a:r>
            <a:r>
              <a:rPr lang="tr-TR" sz="2000" dirty="0">
                <a:latin typeface="Droid Sans"/>
              </a:rPr>
              <a:t> cihazlara uygulama geliştirirken </a:t>
            </a:r>
            <a:r>
              <a:rPr lang="tr-TR" sz="2000" b="1" dirty="0" smtClean="0">
                <a:latin typeface="Droid Sans"/>
              </a:rPr>
              <a:t>Java, IOS</a:t>
            </a:r>
            <a:r>
              <a:rPr lang="tr-TR" sz="2000" dirty="0" smtClean="0">
                <a:latin typeface="Droid Sans"/>
              </a:rPr>
              <a:t> </a:t>
            </a:r>
            <a:r>
              <a:rPr lang="tr-TR" sz="2000" dirty="0">
                <a:latin typeface="Droid Sans"/>
              </a:rPr>
              <a:t>cihazlarına uygulama geliştirirken </a:t>
            </a:r>
            <a:r>
              <a:rPr lang="tr-TR" sz="2000" b="1" dirty="0">
                <a:latin typeface="Droid Sans"/>
              </a:rPr>
              <a:t>Swift ya da </a:t>
            </a:r>
            <a:r>
              <a:rPr lang="tr-TR" sz="2000" b="1" dirty="0" err="1" smtClean="0">
                <a:latin typeface="Droid Sans"/>
              </a:rPr>
              <a:t>Objective</a:t>
            </a:r>
            <a:r>
              <a:rPr lang="tr-TR" sz="2000" b="1" dirty="0" smtClean="0">
                <a:latin typeface="Droid Sans"/>
              </a:rPr>
              <a:t>-C</a:t>
            </a:r>
            <a:r>
              <a:rPr lang="tr-TR" sz="2000" dirty="0">
                <a:latin typeface="Droid Sans"/>
              </a:rPr>
              <a:t>, </a:t>
            </a:r>
            <a:r>
              <a:rPr lang="tr-TR" sz="2000" b="1" dirty="0" smtClean="0">
                <a:latin typeface="Droid Sans"/>
              </a:rPr>
              <a:t>Windows Phone için C# </a:t>
            </a:r>
            <a:r>
              <a:rPr lang="tr-TR" sz="2000" dirty="0" smtClean="0">
                <a:latin typeface="Droid Sans"/>
              </a:rPr>
              <a:t>yazılım </a:t>
            </a:r>
            <a:r>
              <a:rPr lang="tr-TR" sz="2000" dirty="0">
                <a:latin typeface="Droid Sans"/>
              </a:rPr>
              <a:t>dilleri kullanılır. Bu yazılım dilleri cihazlar ve işletim sistemleri ile tam </a:t>
            </a:r>
            <a:r>
              <a:rPr lang="tr-TR" sz="2000" dirty="0" smtClean="0">
                <a:latin typeface="Droid Sans"/>
              </a:rPr>
              <a:t>uyumlu </a:t>
            </a:r>
            <a:r>
              <a:rPr lang="tr-TR" sz="2000" b="1" dirty="0" smtClean="0">
                <a:latin typeface="Droid Sans"/>
              </a:rPr>
              <a:t>yani sistemin doğal dili</a:t>
            </a:r>
            <a:r>
              <a:rPr lang="tr-TR" sz="2000" dirty="0" smtClean="0">
                <a:latin typeface="Droid Sans"/>
              </a:rPr>
              <a:t> (</a:t>
            </a:r>
            <a:r>
              <a:rPr lang="tr-TR" sz="2000" b="1" dirty="0" smtClean="0">
                <a:latin typeface="Droid Sans"/>
              </a:rPr>
              <a:t>cihazın kendi ana platformu</a:t>
            </a:r>
            <a:r>
              <a:rPr lang="tr-TR" sz="2000" dirty="0" smtClean="0">
                <a:latin typeface="Droid Sans"/>
              </a:rPr>
              <a:t>) olduğu </a:t>
            </a:r>
            <a:r>
              <a:rPr lang="tr-TR" sz="2000" dirty="0">
                <a:latin typeface="Droid Sans"/>
              </a:rPr>
              <a:t>için istediğiniz </a:t>
            </a:r>
            <a:r>
              <a:rPr lang="tr-TR" sz="2000" dirty="0" smtClean="0">
                <a:latin typeface="Droid Sans"/>
              </a:rPr>
              <a:t>her </a:t>
            </a:r>
            <a:r>
              <a:rPr lang="tr-TR" sz="2000" dirty="0">
                <a:latin typeface="Droid Sans"/>
              </a:rPr>
              <a:t>şeyi yapabilirsiniz. Bu şekilde geliştirilen uygulamalara </a:t>
            </a:r>
            <a:r>
              <a:rPr lang="tr-TR" sz="2000" b="1" dirty="0" err="1">
                <a:solidFill>
                  <a:srgbClr val="C00000"/>
                </a:solidFill>
                <a:effectLst>
                  <a:outerShdw blurRad="38100" dist="38100" dir="2700000" algn="tl">
                    <a:srgbClr val="000000">
                      <a:alpha val="43137"/>
                    </a:srgbClr>
                  </a:outerShdw>
                </a:effectLst>
                <a:latin typeface="Droid Sans"/>
              </a:rPr>
              <a:t>native</a:t>
            </a:r>
            <a:r>
              <a:rPr lang="tr-TR" sz="2000" dirty="0">
                <a:latin typeface="Droid Sans"/>
              </a:rPr>
              <a:t> olarak geliştirilen uygulamalar diyoruz</a:t>
            </a:r>
            <a:r>
              <a:rPr lang="tr-TR" sz="2000" dirty="0" smtClean="0">
                <a:latin typeface="Droid Sans"/>
              </a:rPr>
              <a:t>.</a:t>
            </a:r>
          </a:p>
          <a:p>
            <a:pPr marL="342900" indent="-342900" algn="just">
              <a:buFont typeface="Wingdings" panose="05000000000000000000" pitchFamily="2" charset="2"/>
              <a:buChar char="Ø"/>
            </a:pPr>
            <a:endParaRPr lang="tr-TR" dirty="0">
              <a:solidFill>
                <a:srgbClr val="707070"/>
              </a:solidFill>
              <a:latin typeface="Droid Sans"/>
            </a:endParaRPr>
          </a:p>
          <a:p>
            <a:pPr marL="342900" indent="-342900" algn="just">
              <a:buFont typeface="Wingdings" panose="05000000000000000000" pitchFamily="2" charset="2"/>
              <a:buChar char="Ø"/>
            </a:pPr>
            <a:r>
              <a:rPr lang="tr-TR" sz="2000" b="1" dirty="0" err="1">
                <a:solidFill>
                  <a:srgbClr val="009999"/>
                </a:solidFill>
                <a:effectLst>
                  <a:outerShdw blurRad="38100" dist="38100" dir="2700000" algn="tl">
                    <a:srgbClr val="000000">
                      <a:alpha val="43137"/>
                    </a:srgbClr>
                  </a:outerShdw>
                </a:effectLst>
                <a:latin typeface="Droid Sans"/>
              </a:rPr>
              <a:t>Hibrid</a:t>
            </a:r>
            <a:r>
              <a:rPr lang="tr-TR" sz="2000" dirty="0">
                <a:latin typeface="Droid Sans"/>
              </a:rPr>
              <a:t> uygulamalar ise (kendi içinde </a:t>
            </a:r>
            <a:r>
              <a:rPr lang="tr-TR" sz="2000" b="1" dirty="0" err="1">
                <a:latin typeface="Droid Sans"/>
              </a:rPr>
              <a:t>cross</a:t>
            </a:r>
            <a:r>
              <a:rPr lang="tr-TR" sz="2000" b="1" dirty="0">
                <a:latin typeface="Droid Sans"/>
              </a:rPr>
              <a:t> ve </a:t>
            </a:r>
            <a:r>
              <a:rPr lang="tr-TR" sz="2000" b="1" dirty="0" err="1">
                <a:latin typeface="Droid Sans"/>
              </a:rPr>
              <a:t>dedicated</a:t>
            </a:r>
            <a:r>
              <a:rPr lang="tr-TR" sz="2000" b="1" dirty="0">
                <a:latin typeface="Droid Sans"/>
              </a:rPr>
              <a:t> web </a:t>
            </a:r>
            <a:r>
              <a:rPr lang="tr-TR" sz="2000" b="1" dirty="0" err="1">
                <a:latin typeface="Droid Sans"/>
              </a:rPr>
              <a:t>application</a:t>
            </a:r>
            <a:r>
              <a:rPr lang="tr-TR" sz="2000" dirty="0">
                <a:latin typeface="Droid Sans"/>
              </a:rPr>
              <a:t> olarak ayrılan), </a:t>
            </a:r>
            <a:r>
              <a:rPr lang="tr-TR" sz="2000" b="1" dirty="0">
                <a:latin typeface="Droid Sans"/>
              </a:rPr>
              <a:t>Html5, CSS3, </a:t>
            </a:r>
            <a:r>
              <a:rPr lang="tr-TR" sz="2000" b="1" dirty="0" err="1">
                <a:latin typeface="Droid Sans"/>
              </a:rPr>
              <a:t>J</a:t>
            </a:r>
            <a:r>
              <a:rPr lang="tr-TR" sz="2000" b="1" dirty="0" err="1" smtClean="0">
                <a:latin typeface="Droid Sans"/>
              </a:rPr>
              <a:t>avascript</a:t>
            </a:r>
            <a:r>
              <a:rPr lang="tr-TR" sz="2000" dirty="0" smtClean="0">
                <a:latin typeface="Droid Sans"/>
              </a:rPr>
              <a:t> </a:t>
            </a:r>
            <a:r>
              <a:rPr lang="tr-TR" sz="2000" dirty="0">
                <a:latin typeface="Droid Sans"/>
              </a:rPr>
              <a:t>gibi dillerle geliştirilebilen, </a:t>
            </a:r>
            <a:r>
              <a:rPr lang="tr-TR" sz="2000" u="sng" dirty="0">
                <a:latin typeface="Droid Sans"/>
              </a:rPr>
              <a:t>performansı</a:t>
            </a:r>
            <a:r>
              <a:rPr lang="tr-TR" sz="2000" dirty="0">
                <a:latin typeface="Droid Sans"/>
              </a:rPr>
              <a:t> </a:t>
            </a:r>
            <a:r>
              <a:rPr lang="tr-TR" sz="2000" dirty="0" err="1">
                <a:latin typeface="Droid Sans"/>
              </a:rPr>
              <a:t>native</a:t>
            </a:r>
            <a:r>
              <a:rPr lang="tr-TR" sz="2000" dirty="0">
                <a:latin typeface="Droid Sans"/>
              </a:rPr>
              <a:t> uygulamalara göre </a:t>
            </a:r>
            <a:r>
              <a:rPr lang="tr-TR" sz="2000" b="1" dirty="0">
                <a:latin typeface="Droid Sans"/>
              </a:rPr>
              <a:t>düşük</a:t>
            </a:r>
            <a:r>
              <a:rPr lang="tr-TR" sz="2000" dirty="0">
                <a:latin typeface="Droid Sans"/>
              </a:rPr>
              <a:t> </a:t>
            </a:r>
            <a:r>
              <a:rPr lang="tr-TR" sz="2000" dirty="0" smtClean="0">
                <a:latin typeface="Droid Sans"/>
              </a:rPr>
              <a:t>kabul edilen ancak </a:t>
            </a:r>
            <a:r>
              <a:rPr lang="tr-TR" sz="2000" u="sng" dirty="0">
                <a:latin typeface="Droid Sans"/>
              </a:rPr>
              <a:t>geliştirme maliyeti uygun</a:t>
            </a:r>
            <a:r>
              <a:rPr lang="tr-TR" sz="2000" dirty="0">
                <a:latin typeface="Droid Sans"/>
              </a:rPr>
              <a:t> uygulamalardır. Bunların ortak paydası </a:t>
            </a:r>
            <a:r>
              <a:rPr lang="tr-TR" sz="2000" b="1" dirty="0">
                <a:latin typeface="Droid Sans"/>
              </a:rPr>
              <a:t>söz konusu </a:t>
            </a:r>
            <a:r>
              <a:rPr lang="tr-TR" sz="2000" b="1" dirty="0" err="1">
                <a:latin typeface="Droid Sans"/>
              </a:rPr>
              <a:t>platormun</a:t>
            </a:r>
            <a:r>
              <a:rPr lang="tr-TR" sz="2000" b="1" dirty="0">
                <a:latin typeface="Droid Sans"/>
              </a:rPr>
              <a:t> doğal diliyle yazılmamış</a:t>
            </a:r>
            <a:r>
              <a:rPr lang="tr-TR" sz="2000" dirty="0">
                <a:latin typeface="Droid Sans"/>
              </a:rPr>
              <a:t> olmasıdır. Bu uygulamaları geliştirmek için bazı platformlar oluşturulmuştur</a:t>
            </a:r>
            <a:r>
              <a:rPr lang="tr-TR" sz="2000" dirty="0" smtClean="0">
                <a:latin typeface="Droid Sans"/>
              </a:rPr>
              <a:t>.</a:t>
            </a:r>
          </a:p>
          <a:p>
            <a:pPr algn="just"/>
            <a:endParaRPr lang="tr-TR" sz="2000" dirty="0" smtClean="0">
              <a:latin typeface="Droid Sans"/>
            </a:endParaRPr>
          </a:p>
          <a:p>
            <a:pPr marL="342900" indent="-342900" algn="just">
              <a:buFont typeface="Wingdings" panose="05000000000000000000" pitchFamily="2" charset="2"/>
              <a:buChar char="Ø"/>
            </a:pPr>
            <a:r>
              <a:rPr lang="tr-TR" sz="2000" dirty="0" smtClean="0">
                <a:latin typeface="Droid Sans"/>
              </a:rPr>
              <a:t>Bu </a:t>
            </a:r>
            <a:r>
              <a:rPr lang="tr-TR" sz="2000" dirty="0">
                <a:latin typeface="Droid Sans"/>
              </a:rPr>
              <a:t>platformlardan </a:t>
            </a:r>
            <a:r>
              <a:rPr lang="tr-TR" sz="2000" dirty="0" smtClean="0">
                <a:latin typeface="Droid Sans"/>
              </a:rPr>
              <a:t>bazıları</a:t>
            </a:r>
            <a:r>
              <a:rPr lang="tr-TR" sz="2000" dirty="0">
                <a:latin typeface="Droid Sans"/>
              </a:rPr>
              <a:t> </a:t>
            </a:r>
            <a:r>
              <a:rPr lang="tr-TR" sz="2000" b="1" dirty="0" err="1" smtClean="0">
                <a:latin typeface="Droid Sans"/>
              </a:rPr>
              <a:t>PhoneGap</a:t>
            </a:r>
            <a:r>
              <a:rPr lang="tr-TR" sz="2000" b="1" dirty="0" smtClean="0">
                <a:latin typeface="Droid Sans"/>
              </a:rPr>
              <a:t>, </a:t>
            </a:r>
            <a:r>
              <a:rPr lang="en-US" sz="2000" b="1" dirty="0">
                <a:latin typeface="Droid Sans"/>
              </a:rPr>
              <a:t>Titanium</a:t>
            </a:r>
            <a:r>
              <a:rPr lang="tr-TR" sz="2000" b="1" dirty="0">
                <a:latin typeface="Droid Sans"/>
              </a:rPr>
              <a:t>, </a:t>
            </a:r>
            <a:r>
              <a:rPr lang="en-US" sz="2000" b="1" dirty="0" err="1">
                <a:latin typeface="Droid Sans"/>
              </a:rPr>
              <a:t>Xamarin</a:t>
            </a:r>
            <a:r>
              <a:rPr lang="tr-TR" sz="2000" b="1" dirty="0">
                <a:latin typeface="Droid Sans"/>
              </a:rPr>
              <a:t>, </a:t>
            </a:r>
            <a:r>
              <a:rPr lang="tr-TR" sz="2000" b="1" dirty="0" err="1" smtClean="0">
                <a:latin typeface="Droid Sans"/>
              </a:rPr>
              <a:t>Mosync</a:t>
            </a:r>
            <a:r>
              <a:rPr lang="tr-TR" sz="2000" b="1" dirty="0" smtClean="0">
                <a:latin typeface="Droid Sans"/>
              </a:rPr>
              <a:t>, </a:t>
            </a:r>
            <a:r>
              <a:rPr lang="tr-TR" sz="2000" b="1" dirty="0" err="1" smtClean="0">
                <a:latin typeface="Droid Sans"/>
              </a:rPr>
              <a:t>Appcelerator</a:t>
            </a:r>
            <a:r>
              <a:rPr lang="tr-TR" sz="2000" b="1" dirty="0">
                <a:latin typeface="Droid Sans"/>
              </a:rPr>
              <a:t>, </a:t>
            </a:r>
            <a:r>
              <a:rPr lang="tr-TR" sz="2000" b="1" dirty="0" err="1">
                <a:latin typeface="Droid Sans"/>
              </a:rPr>
              <a:t>Rubymotion</a:t>
            </a:r>
            <a:r>
              <a:rPr lang="tr-TR" sz="2000" b="1" dirty="0">
                <a:latin typeface="Droid Sans"/>
              </a:rPr>
              <a:t>, </a:t>
            </a:r>
            <a:r>
              <a:rPr lang="tr-TR" sz="2000" b="1" dirty="0" err="1" smtClean="0">
                <a:latin typeface="Droid Sans"/>
              </a:rPr>
              <a:t>ionic</a:t>
            </a:r>
            <a:r>
              <a:rPr lang="tr-TR" sz="2000" dirty="0">
                <a:latin typeface="Droid Sans"/>
              </a:rPr>
              <a:t> vb. olarak </a:t>
            </a:r>
            <a:r>
              <a:rPr lang="tr-TR" sz="2000" dirty="0" smtClean="0">
                <a:latin typeface="Droid Sans"/>
              </a:rPr>
              <a:t>verilebilir.</a:t>
            </a:r>
            <a:endParaRPr lang="tr-TR" sz="2000" dirty="0">
              <a:latin typeface="Droid Sans"/>
            </a:endParaRPr>
          </a:p>
        </p:txBody>
      </p:sp>
    </p:spTree>
    <p:extLst>
      <p:ext uri="{BB962C8B-B14F-4D97-AF65-F5344CB8AC3E}">
        <p14:creationId xmlns:p14="http://schemas.microsoft.com/office/powerpoint/2010/main" val="1746414001"/>
      </p:ext>
    </p:extLst>
  </p:cSld>
  <p:clrMapOvr>
    <a:masterClrMapping/>
  </p:clrMapOvr>
  <p:transition spd="med">
    <p:wheel spokes="1"/>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98068" cy="400110"/>
          </a:xfrm>
          <a:prstGeom prst="rect">
            <a:avLst/>
          </a:prstGeom>
        </p:spPr>
        <p:txBody>
          <a:bodyPr wrap="square">
            <a:spAutoFit/>
          </a:bodyPr>
          <a:lstStyle/>
          <a:p>
            <a:r>
              <a:rPr lang="tr-TR" sz="2000" b="1" dirty="0" smtClean="0">
                <a:solidFill>
                  <a:srgbClr val="FF0000"/>
                </a:solidFill>
                <a:effectLst>
                  <a:outerShdw blurRad="38100" dist="38100" dir="2700000" algn="tl">
                    <a:srgbClr val="000000">
                      <a:alpha val="43137"/>
                    </a:srgbClr>
                  </a:outerShdw>
                </a:effectLst>
                <a:latin typeface="Lucida Fax" pitchFamily="18" charset="0"/>
              </a:rPr>
              <a:t>Mobil Geliştirme Platformlarının Karşılaştırılması</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3" name="Resim 2"/>
          <p:cNvPicPr>
            <a:picLocks noChangeAspect="1"/>
          </p:cNvPicPr>
          <p:nvPr/>
        </p:nvPicPr>
        <p:blipFill>
          <a:blip r:embed="rId4"/>
          <a:stretch>
            <a:fillRect/>
          </a:stretch>
        </p:blipFill>
        <p:spPr>
          <a:xfrm>
            <a:off x="2195736" y="1556792"/>
            <a:ext cx="4933950" cy="3724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1998888"/>
      </p:ext>
    </p:extLst>
  </p:cSld>
  <p:clrMapOvr>
    <a:masterClrMapping/>
  </p:clrMapOvr>
  <p:transition spd="med">
    <p:wheel spokes="1"/>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98068" cy="400110"/>
          </a:xfrm>
          <a:prstGeom prst="rect">
            <a:avLst/>
          </a:prstGeom>
        </p:spPr>
        <p:txBody>
          <a:bodyPr wrap="square">
            <a:spAutoFit/>
          </a:bodyPr>
          <a:lstStyle/>
          <a:p>
            <a:r>
              <a:rPr lang="tr-TR" sz="2000" b="1" dirty="0" err="1" smtClean="0">
                <a:solidFill>
                  <a:srgbClr val="FF0000"/>
                </a:solidFill>
                <a:effectLst>
                  <a:outerShdw blurRad="38100" dist="38100" dir="2700000" algn="tl">
                    <a:srgbClr val="000000">
                      <a:alpha val="43137"/>
                    </a:srgbClr>
                  </a:outerShdw>
                </a:effectLst>
                <a:latin typeface="Lucida Fax" pitchFamily="18" charset="0"/>
              </a:rPr>
              <a:t>Native-Hybrid</a:t>
            </a:r>
            <a:r>
              <a:rPr lang="tr-TR" sz="2000" b="1" dirty="0" smtClean="0">
                <a:solidFill>
                  <a:srgbClr val="FF0000"/>
                </a:solidFill>
                <a:effectLst>
                  <a:outerShdw blurRad="38100" dist="38100" dir="2700000" algn="tl">
                    <a:srgbClr val="000000">
                      <a:alpha val="43137"/>
                    </a:srgbClr>
                  </a:outerShdw>
                </a:effectLst>
                <a:latin typeface="Lucida Fax" pitchFamily="18" charset="0"/>
              </a:rPr>
              <a:t>?</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2" name="Resim 1"/>
          <p:cNvPicPr>
            <a:picLocks noChangeAspect="1"/>
          </p:cNvPicPr>
          <p:nvPr/>
        </p:nvPicPr>
        <p:blipFill>
          <a:blip r:embed="rId4"/>
          <a:stretch>
            <a:fillRect/>
          </a:stretch>
        </p:blipFill>
        <p:spPr>
          <a:xfrm>
            <a:off x="1115616" y="1484784"/>
            <a:ext cx="7741615" cy="4713312"/>
          </a:xfrm>
          <a:prstGeom prst="rect">
            <a:avLst/>
          </a:prstGeom>
        </p:spPr>
      </p:pic>
    </p:spTree>
    <p:extLst>
      <p:ext uri="{BB962C8B-B14F-4D97-AF65-F5344CB8AC3E}">
        <p14:creationId xmlns:p14="http://schemas.microsoft.com/office/powerpoint/2010/main" val="2247296660"/>
      </p:ext>
    </p:extLst>
  </p:cSld>
  <p:clrMapOvr>
    <a:masterClrMapping/>
  </p:clrMapOvr>
  <p:transition spd="med">
    <p:wheel spokes="1"/>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98068" cy="400110"/>
          </a:xfrm>
          <a:prstGeom prst="rect">
            <a:avLst/>
          </a:prstGeom>
        </p:spPr>
        <p:txBody>
          <a:bodyPr wrap="square">
            <a:spAutoFit/>
          </a:bodyPr>
          <a:lstStyle/>
          <a:p>
            <a:r>
              <a:rPr lang="tr-TR" sz="2000" b="1" dirty="0" smtClean="0">
                <a:solidFill>
                  <a:srgbClr val="FF0000"/>
                </a:solidFill>
                <a:effectLst>
                  <a:outerShdw blurRad="38100" dist="38100" dir="2700000" algn="tl">
                    <a:srgbClr val="000000">
                      <a:alpha val="43137"/>
                    </a:srgbClr>
                  </a:outerShdw>
                </a:effectLst>
                <a:latin typeface="Lucida Fax" pitchFamily="18" charset="0"/>
              </a:rPr>
              <a:t>Mobil Geliştirme Platformlarının Karşılaştırılması</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2" name="Resim 1"/>
          <p:cNvPicPr>
            <a:picLocks noChangeAspect="1"/>
          </p:cNvPicPr>
          <p:nvPr/>
        </p:nvPicPr>
        <p:blipFill>
          <a:blip r:embed="rId4"/>
          <a:stretch>
            <a:fillRect/>
          </a:stretch>
        </p:blipFill>
        <p:spPr>
          <a:xfrm>
            <a:off x="1115616" y="1628800"/>
            <a:ext cx="7530872" cy="3715891"/>
          </a:xfrm>
          <a:prstGeom prst="rect">
            <a:avLst/>
          </a:prstGeom>
        </p:spPr>
      </p:pic>
    </p:spTree>
    <p:extLst>
      <p:ext uri="{BB962C8B-B14F-4D97-AF65-F5344CB8AC3E}">
        <p14:creationId xmlns:p14="http://schemas.microsoft.com/office/powerpoint/2010/main" val="854095697"/>
      </p:ext>
    </p:extLst>
  </p:cSld>
  <p:clrMapOvr>
    <a:masterClrMapping/>
  </p:clrMapOvr>
  <p:transition spd="med">
    <p:wheel spokes="1"/>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Düz Bağlayıcı 3"/>
          <p:cNvCxnSpPr/>
          <p:nvPr/>
        </p:nvCxnSpPr>
        <p:spPr bwMode="auto">
          <a:xfrm>
            <a:off x="762000" y="913099"/>
            <a:ext cx="8382000" cy="0"/>
          </a:xfrm>
          <a:prstGeom prst="line">
            <a:avLst/>
          </a:prstGeom>
          <a:solidFill>
            <a:schemeClr val="accent1"/>
          </a:solidFill>
          <a:ln w="34925" cap="flat" cmpd="thickThin" algn="ctr">
            <a:gradFill>
              <a:gsLst>
                <a:gs pos="0">
                  <a:srgbClr val="FFF200"/>
                </a:gs>
                <a:gs pos="10000">
                  <a:srgbClr val="FF7A00">
                    <a:alpha val="46000"/>
                    <a:lumMod val="47000"/>
                    <a:lumOff val="53000"/>
                  </a:srgbClr>
                </a:gs>
                <a:gs pos="45000">
                  <a:srgbClr val="FFC000"/>
                </a:gs>
                <a:gs pos="100000">
                  <a:srgbClr val="4D0808"/>
                </a:gs>
              </a:gsLst>
              <a:lin ang="5400000" scaled="0"/>
            </a:gradFill>
            <a:prstDash val="solid"/>
            <a:round/>
            <a:headEnd type="none" w="med" len="med"/>
            <a:tailEnd type="none" w="med" len="med"/>
          </a:ln>
          <a:effectLst/>
          <a:scene3d>
            <a:camera prst="orthographicFront"/>
            <a:lightRig rig="threePt" dir="t"/>
          </a:scene3d>
          <a:sp3d extrusionH="76200" contourW="12700" prstMaterial="softEdge">
            <a:bevelT prst="relaxedInset"/>
            <a:bevelB prst="relaxedInset"/>
            <a:extrusionClr>
              <a:srgbClr val="F5E985"/>
            </a:extrusionClr>
            <a:contourClr>
              <a:srgbClr val="FFC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85930"/>
            <a:ext cx="1212962" cy="72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870276" y="265082"/>
            <a:ext cx="6798068" cy="400110"/>
          </a:xfrm>
          <a:prstGeom prst="rect">
            <a:avLst/>
          </a:prstGeom>
        </p:spPr>
        <p:txBody>
          <a:bodyPr wrap="square">
            <a:spAutoFit/>
          </a:bodyPr>
          <a:lstStyle/>
          <a:p>
            <a:r>
              <a:rPr lang="tr-TR" sz="2000" b="1" dirty="0" smtClean="0">
                <a:solidFill>
                  <a:srgbClr val="FF0000"/>
                </a:solidFill>
                <a:effectLst>
                  <a:outerShdw blurRad="38100" dist="38100" dir="2700000" algn="tl">
                    <a:srgbClr val="000000">
                      <a:alpha val="43137"/>
                    </a:srgbClr>
                  </a:outerShdw>
                </a:effectLst>
                <a:latin typeface="Lucida Fax" pitchFamily="18" charset="0"/>
              </a:rPr>
              <a:t>Mobil Geliştirme Platformlarının Karşılaştırılması</a:t>
            </a:r>
            <a:endParaRPr lang="tr-TR" sz="2000" b="1" dirty="0">
              <a:solidFill>
                <a:srgbClr val="FF0000"/>
              </a:solidFill>
              <a:effectLst>
                <a:outerShdw blurRad="38100" dist="38100" dir="2700000" algn="tl">
                  <a:srgbClr val="000000">
                    <a:alpha val="43137"/>
                  </a:srgbClr>
                </a:outerShdw>
              </a:effectLst>
              <a:latin typeface="Lucida Fax" pitchFamily="18" charset="0"/>
            </a:endParaRPr>
          </a:p>
        </p:txBody>
      </p:sp>
      <p:pic>
        <p:nvPicPr>
          <p:cNvPr id="3" name="Resim 2"/>
          <p:cNvPicPr>
            <a:picLocks noChangeAspect="1"/>
          </p:cNvPicPr>
          <p:nvPr/>
        </p:nvPicPr>
        <p:blipFill>
          <a:blip r:embed="rId4"/>
          <a:stretch>
            <a:fillRect/>
          </a:stretch>
        </p:blipFill>
        <p:spPr>
          <a:xfrm>
            <a:off x="1187624" y="1556792"/>
            <a:ext cx="7488832" cy="3680451"/>
          </a:xfrm>
          <a:prstGeom prst="rect">
            <a:avLst/>
          </a:prstGeom>
        </p:spPr>
      </p:pic>
    </p:spTree>
    <p:extLst>
      <p:ext uri="{BB962C8B-B14F-4D97-AF65-F5344CB8AC3E}">
        <p14:creationId xmlns:p14="http://schemas.microsoft.com/office/powerpoint/2010/main" val="2687780310"/>
      </p:ext>
    </p:extLst>
  </p:cSld>
  <p:clrMapOvr>
    <a:masterClrMapping/>
  </p:clrMapOvr>
  <p:transition spd="med">
    <p:wheel spokes="1"/>
  </p:transition>
  <p:timing>
    <p:tnLst>
      <p:par>
        <p:cTn id="1" dur="indefinite" restart="never" nodeType="tmRoot"/>
      </p:par>
    </p:tnLst>
  </p:timing>
</p:sld>
</file>

<file path=ppt/theme/theme1.xml><?xml version="1.0" encoding="utf-8"?>
<a:theme xmlns:a="http://schemas.openxmlformats.org/drawingml/2006/main" name="sb">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tr-TR"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tr-TR"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sb</Template>
  <TotalTime>7507</TotalTime>
  <Words>2112</Words>
  <Application>Microsoft Office PowerPoint</Application>
  <PresentationFormat>Ekran Gösterisi (4:3)</PresentationFormat>
  <Paragraphs>285</Paragraphs>
  <Slides>102</Slides>
  <Notes>102</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102</vt:i4>
      </vt:variant>
    </vt:vector>
  </HeadingPairs>
  <TitlesOfParts>
    <vt:vector size="110" baseType="lpstr">
      <vt:lpstr>Arial</vt:lpstr>
      <vt:lpstr>Droid Sans</vt:lpstr>
      <vt:lpstr>Lucida Fax</vt:lpstr>
      <vt:lpstr>Open Sans</vt:lpstr>
      <vt:lpstr>Tahoma</vt:lpstr>
      <vt:lpstr>Times</vt:lpstr>
      <vt:lpstr>Wingdings</vt:lpstr>
      <vt:lpstr>sb</vt:lpstr>
      <vt:lpstr>MOBİL PROGRAMLAMAYA GİRİŞ ANDROID STUDİO KURULUMU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By NeC ® 2010 | Katilimsiz.Com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TEMEL BİLGİLER NESNEYE YÖNELİK PROGRAMLAMA</dc:title>
  <dc:creator>SISTEM</dc:creator>
  <cp:lastModifiedBy>Asus</cp:lastModifiedBy>
  <cp:revision>989</cp:revision>
  <dcterms:created xsi:type="dcterms:W3CDTF">2015-10-10T06:52:46Z</dcterms:created>
  <dcterms:modified xsi:type="dcterms:W3CDTF">2020-05-19T13:33:02Z</dcterms:modified>
</cp:coreProperties>
</file>